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9" r:id="rId2"/>
    <p:sldId id="496" r:id="rId3"/>
    <p:sldId id="774" r:id="rId4"/>
    <p:sldId id="724" r:id="rId5"/>
    <p:sldId id="723" r:id="rId6"/>
    <p:sldId id="670" r:id="rId7"/>
    <p:sldId id="725" r:id="rId8"/>
    <p:sldId id="495" r:id="rId9"/>
    <p:sldId id="544" r:id="rId10"/>
    <p:sldId id="365" r:id="rId11"/>
    <p:sldId id="671" r:id="rId12"/>
    <p:sldId id="482" r:id="rId13"/>
    <p:sldId id="632" r:id="rId14"/>
    <p:sldId id="689" r:id="rId15"/>
    <p:sldId id="652" r:id="rId16"/>
    <p:sldId id="265" r:id="rId17"/>
    <p:sldId id="602" r:id="rId18"/>
    <p:sldId id="603" r:id="rId19"/>
    <p:sldId id="483" r:id="rId20"/>
    <p:sldId id="615" r:id="rId21"/>
    <p:sldId id="542" r:id="rId22"/>
    <p:sldId id="664" r:id="rId23"/>
    <p:sldId id="660" r:id="rId24"/>
    <p:sldId id="655" r:id="rId25"/>
    <p:sldId id="776" r:id="rId26"/>
    <p:sldId id="777" r:id="rId27"/>
    <p:sldId id="621" r:id="rId28"/>
    <p:sldId id="586" r:id="rId29"/>
    <p:sldId id="269" r:id="rId30"/>
    <p:sldId id="280" r:id="rId31"/>
    <p:sldId id="648" r:id="rId32"/>
    <p:sldId id="657" r:id="rId33"/>
    <p:sldId id="654" r:id="rId34"/>
    <p:sldId id="658" r:id="rId35"/>
    <p:sldId id="754" r:id="rId36"/>
    <p:sldId id="740" r:id="rId37"/>
    <p:sldId id="743" r:id="rId38"/>
    <p:sldId id="493" r:id="rId39"/>
    <p:sldId id="500" r:id="rId40"/>
    <p:sldId id="686" r:id="rId41"/>
    <p:sldId id="687" r:id="rId42"/>
    <p:sldId id="501" r:id="rId43"/>
    <p:sldId id="783" r:id="rId44"/>
    <p:sldId id="781" r:id="rId45"/>
    <p:sldId id="782" r:id="rId46"/>
    <p:sldId id="770" r:id="rId47"/>
    <p:sldId id="505" r:id="rId48"/>
    <p:sldId id="613" r:id="rId49"/>
    <p:sldId id="600" r:id="rId50"/>
    <p:sldId id="361" r:id="rId51"/>
    <p:sldId id="360" r:id="rId52"/>
    <p:sldId id="619" r:id="rId53"/>
    <p:sldId id="363" r:id="rId54"/>
    <p:sldId id="622" r:id="rId55"/>
    <p:sldId id="780" r:id="rId56"/>
    <p:sldId id="601" r:id="rId57"/>
    <p:sldId id="666" r:id="rId58"/>
    <p:sldId id="491" r:id="rId59"/>
    <p:sldId id="492" r:id="rId60"/>
    <p:sldId id="784"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6E"/>
    <a:srgbClr val="0064F3"/>
    <a:srgbClr val="5FAF00"/>
    <a:srgbClr val="FF707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3" autoAdjust="0"/>
    <p:restoredTop sz="72214" autoAdjust="0"/>
  </p:normalViewPr>
  <p:slideViewPr>
    <p:cSldViewPr snapToGrid="0">
      <p:cViewPr varScale="1">
        <p:scale>
          <a:sx n="51" d="100"/>
          <a:sy n="51" d="100"/>
        </p:scale>
        <p:origin x="1022" y="26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493"/>
    </p:cViewPr>
  </p:sorterViewPr>
  <p:notesViewPr>
    <p:cSldViewPr snapToGrid="0">
      <p:cViewPr varScale="1">
        <p:scale>
          <a:sx n="99" d="100"/>
          <a:sy n="99" d="100"/>
        </p:scale>
        <p:origin x="3752"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lucproot\Documents\commissie%20euthanasie\Dossiers\Dossiers%20meerdere%20jaren\Dossiers%202002%20-%202024\dossier%202002%20-%202024%20definitie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ucproot\Documents\commissie%20euthanasie\Dossiers\Dossiers%20meerdere%20jaren\Dossiers%202002%20-%202024\dossier%202002%20-%202024%20werkversi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ucproot\Documents\commissie%20euthanasie\Dossiers\Dossiers%20meerdere%20jaren\Dossiers%202002%20-%202024\dossier%202002%20-%202024%20werkvers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ucproot\Documents\commissie%20euthanasie\Dossiers\Dossiers%20meerdere%20jaren\Dossiers%202002%20-%202024\dossier%202002%20-%202024%20werkversi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2000" b="1" dirty="0">
                <a:solidFill>
                  <a:schemeClr val="tx1">
                    <a:lumMod val="65000"/>
                    <a:lumOff val="35000"/>
                  </a:schemeClr>
                </a:solidFill>
              </a:rPr>
              <a:t>Procentuele</a:t>
            </a:r>
            <a:r>
              <a:rPr lang="nl-NL" sz="2000" b="1" baseline="0" dirty="0">
                <a:solidFill>
                  <a:schemeClr val="tx1">
                    <a:lumMod val="65000"/>
                    <a:lumOff val="35000"/>
                  </a:schemeClr>
                </a:solidFill>
              </a:rPr>
              <a:t> verhouding sterfte/euthanasie</a:t>
            </a:r>
            <a:endParaRPr lang="nl-NL" sz="2000" b="1"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Blad2!$F$5</c:f>
              <c:strCache>
                <c:ptCount val="1"/>
                <c:pt idx="0">
                  <c:v>%</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Blad2!$E$6:$E$20</c:f>
              <c:numCache>
                <c:formatCode>@</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Blad2!$F$6:$F$20</c:f>
              <c:numCache>
                <c:formatCode>0.0</c:formatCode>
                <c:ptCount val="15"/>
                <c:pt idx="0">
                  <c:v>0.85867459566608095</c:v>
                </c:pt>
                <c:pt idx="1">
                  <c:v>0.9744560075685903</c:v>
                </c:pt>
                <c:pt idx="2">
                  <c:v>1.2158261164883681</c:v>
                </c:pt>
                <c:pt idx="3">
                  <c:v>1.5173780513406165</c:v>
                </c:pt>
                <c:pt idx="4">
                  <c:v>1.6026999842057574</c:v>
                </c:pt>
                <c:pt idx="5">
                  <c:v>1.7132689374682257</c:v>
                </c:pt>
                <c:pt idx="6">
                  <c:v>1.867816091954023</c:v>
                </c:pt>
                <c:pt idx="7">
                  <c:v>2.1030714116855487</c:v>
                </c:pt>
                <c:pt idx="8">
                  <c:v>2.1320439242622804</c:v>
                </c:pt>
                <c:pt idx="9">
                  <c:v>2.4433307278495562</c:v>
                </c:pt>
                <c:pt idx="10">
                  <c:v>1.9274733937721718</c:v>
                </c:pt>
                <c:pt idx="11">
                  <c:v>2.4044669652955268</c:v>
                </c:pt>
                <c:pt idx="12">
                  <c:v>2.548547860457123</c:v>
                </c:pt>
                <c:pt idx="13">
                  <c:v>3.0767156532290683</c:v>
                </c:pt>
                <c:pt idx="14">
                  <c:v>3.5592298293959743</c:v>
                </c:pt>
              </c:numCache>
            </c:numRef>
          </c:val>
          <c:extLst>
            <c:ext xmlns:c16="http://schemas.microsoft.com/office/drawing/2014/chart" uri="{C3380CC4-5D6E-409C-BE32-E72D297353CC}">
              <c16:uniqueId val="{00000000-A4BA-A44E-9365-E5D647E342DC}"/>
            </c:ext>
          </c:extLst>
        </c:ser>
        <c:dLbls>
          <c:dLblPos val="outEnd"/>
          <c:showLegendKey val="0"/>
          <c:showVal val="1"/>
          <c:showCatName val="0"/>
          <c:showSerName val="0"/>
          <c:showPercent val="0"/>
          <c:showBubbleSize val="0"/>
        </c:dLbls>
        <c:gapWidth val="219"/>
        <c:overlap val="-27"/>
        <c:axId val="292443456"/>
        <c:axId val="292445168"/>
      </c:barChart>
      <c:catAx>
        <c:axId val="292443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solidFill>
                      <a:schemeClr val="tx1">
                        <a:lumMod val="65000"/>
                        <a:lumOff val="35000"/>
                      </a:schemeClr>
                    </a:solidFill>
                  </a:rPr>
                  <a:t>jaar</a:t>
                </a:r>
              </a:p>
            </c:rich>
          </c:tx>
          <c:layout>
            <c:manualLayout>
              <c:xMode val="edge"/>
              <c:yMode val="edge"/>
              <c:x val="0.53960892388451442"/>
              <c:y val="0.943401336298717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BE"/>
          </a:p>
        </c:txPr>
        <c:crossAx val="292445168"/>
        <c:crosses val="autoZero"/>
        <c:auto val="1"/>
        <c:lblAlgn val="ctr"/>
        <c:lblOffset val="100"/>
        <c:noMultiLvlLbl val="0"/>
      </c:catAx>
      <c:valAx>
        <c:axId val="29244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solidFill>
                      <a:schemeClr val="tx1">
                        <a:lumMod val="65000"/>
                        <a:lumOff val="35000"/>
                      </a:schemeClr>
                    </a:solidFill>
                  </a:rPr>
                  <a:t>percentage</a:t>
                </a:r>
              </a:p>
            </c:rich>
          </c:tx>
          <c:layout>
            <c:manualLayout>
              <c:xMode val="edge"/>
              <c:yMode val="edge"/>
              <c:x val="2.5000000000000001E-2"/>
              <c:y val="0.43255988313541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BE"/>
          </a:p>
        </c:txPr>
        <c:crossAx val="29244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5-CA51-8249-9FE2-8DC7A3CEDF7D}"/>
              </c:ext>
            </c:extLst>
          </c:dPt>
          <c:dPt>
            <c:idx val="6"/>
            <c:invertIfNegative val="0"/>
            <c:bubble3D val="0"/>
            <c:spPr>
              <a:solidFill>
                <a:srgbClr val="FF0000"/>
              </a:solidFill>
              <a:ln>
                <a:noFill/>
              </a:ln>
              <a:effectLst/>
            </c:spPr>
            <c:extLst>
              <c:ext xmlns:c16="http://schemas.microsoft.com/office/drawing/2014/chart" uri="{C3380CC4-5D6E-409C-BE32-E72D297353CC}">
                <c16:uniqueId val="{00000004-CA51-8249-9FE2-8DC7A3CEDF7D}"/>
              </c:ext>
            </c:extLst>
          </c:dPt>
          <c:dPt>
            <c:idx val="10"/>
            <c:invertIfNegative val="0"/>
            <c:bubble3D val="0"/>
            <c:spPr>
              <a:solidFill>
                <a:srgbClr val="FFC000"/>
              </a:solidFill>
              <a:ln>
                <a:noFill/>
              </a:ln>
              <a:effectLst/>
            </c:spPr>
            <c:extLst>
              <c:ext xmlns:c16="http://schemas.microsoft.com/office/drawing/2014/chart" uri="{C3380CC4-5D6E-409C-BE32-E72D297353CC}">
                <c16:uniqueId val="{00000002-0407-074A-9E5C-6BE7BADAD55A}"/>
              </c:ext>
            </c:extLst>
          </c:dPt>
          <c:dPt>
            <c:idx val="11"/>
            <c:invertIfNegative val="0"/>
            <c:bubble3D val="0"/>
            <c:spPr>
              <a:solidFill>
                <a:srgbClr val="FFC000"/>
              </a:solidFill>
              <a:ln>
                <a:noFill/>
              </a:ln>
              <a:effectLst/>
            </c:spPr>
            <c:extLst>
              <c:ext xmlns:c16="http://schemas.microsoft.com/office/drawing/2014/chart" uri="{C3380CC4-5D6E-409C-BE32-E72D297353CC}">
                <c16:uniqueId val="{00000001-0407-074A-9E5C-6BE7BADAD55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categorie!$E$4:$E$15</c:f>
              <c:strCache>
                <c:ptCount val="12"/>
                <c:pt idx="0">
                  <c:v>ziekten van urogenitaalstelsel</c:v>
                </c:pt>
                <c:pt idx="1">
                  <c:v>ziekten van spijsverteringsstelsel</c:v>
                </c:pt>
                <c:pt idx="2">
                  <c:v>traumatische aand.</c:v>
                </c:pt>
                <c:pt idx="3">
                  <c:v>Ziekten van bot-, spierstelsel en bindweefsel</c:v>
                </c:pt>
                <c:pt idx="4">
                  <c:v>dementiële syndromen</c:v>
                </c:pt>
                <c:pt idx="5">
                  <c:v>aand. overige lichaamsstelsels</c:v>
                </c:pt>
                <c:pt idx="6">
                  <c:v>psychiatrische aandoeningen</c:v>
                </c:pt>
                <c:pt idx="7">
                  <c:v>ziekten van ademhalingsstelsel</c:v>
                </c:pt>
                <c:pt idx="8">
                  <c:v>ziekten van hart en bloedvaten</c:v>
                </c:pt>
                <c:pt idx="9">
                  <c:v>ziekten van zenuwstelsel</c:v>
                </c:pt>
                <c:pt idx="10">
                  <c:v>polypathologie</c:v>
                </c:pt>
                <c:pt idx="11">
                  <c:v>oncologische aand.</c:v>
                </c:pt>
              </c:strCache>
            </c:strRef>
          </c:cat>
          <c:val>
            <c:numRef>
              <c:f>categorie!$F$4:$F$15</c:f>
              <c:numCache>
                <c:formatCode>0.0</c:formatCode>
                <c:ptCount val="12"/>
                <c:pt idx="0">
                  <c:v>0.31942928634173612</c:v>
                </c:pt>
                <c:pt idx="1">
                  <c:v>0.46849628663454629</c:v>
                </c:pt>
                <c:pt idx="2">
                  <c:v>0.51907259030532116</c:v>
                </c:pt>
                <c:pt idx="3">
                  <c:v>0.87576862672025979</c:v>
                </c:pt>
                <c:pt idx="4">
                  <c:v>0.99821651981792525</c:v>
                </c:pt>
                <c:pt idx="5">
                  <c:v>1.0141879841350121</c:v>
                </c:pt>
                <c:pt idx="6">
                  <c:v>1.27505523464743</c:v>
                </c:pt>
                <c:pt idx="7">
                  <c:v>2.7098251124657278</c:v>
                </c:pt>
                <c:pt idx="8">
                  <c:v>3.5376793462347274</c:v>
                </c:pt>
                <c:pt idx="9">
                  <c:v>7.8872414619213673</c:v>
                </c:pt>
                <c:pt idx="10">
                  <c:v>16.381398567892035</c:v>
                </c:pt>
                <c:pt idx="11">
                  <c:v>64.013628982883915</c:v>
                </c:pt>
              </c:numCache>
            </c:numRef>
          </c:val>
          <c:extLst>
            <c:ext xmlns:c16="http://schemas.microsoft.com/office/drawing/2014/chart" uri="{C3380CC4-5D6E-409C-BE32-E72D297353CC}">
              <c16:uniqueId val="{00000000-0407-074A-9E5C-6BE7BADAD55A}"/>
            </c:ext>
          </c:extLst>
        </c:ser>
        <c:dLbls>
          <c:showLegendKey val="0"/>
          <c:showVal val="1"/>
          <c:showCatName val="0"/>
          <c:showSerName val="0"/>
          <c:showPercent val="0"/>
          <c:showBubbleSize val="0"/>
        </c:dLbls>
        <c:gapWidth val="182"/>
        <c:axId val="1553968912"/>
        <c:axId val="1553970624"/>
      </c:barChart>
      <c:catAx>
        <c:axId val="15539689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a:solidFill>
                      <a:schemeClr val="tx1">
                        <a:lumMod val="65000"/>
                        <a:lumOff val="35000"/>
                      </a:schemeClr>
                    </a:solidFill>
                    <a:latin typeface="Gill Sans MT" panose="020B0502020104020203" pitchFamily="34" charset="77"/>
                  </a:rPr>
                  <a:t>lichaamsstelsel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1553970624"/>
        <c:crosses val="autoZero"/>
        <c:auto val="1"/>
        <c:lblAlgn val="ctr"/>
        <c:lblOffset val="100"/>
        <c:noMultiLvlLbl val="0"/>
      </c:catAx>
      <c:valAx>
        <c:axId val="1553970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a:solidFill>
                      <a:schemeClr val="tx1">
                        <a:lumMod val="65000"/>
                        <a:lumOff val="35000"/>
                      </a:schemeClr>
                    </a:solidFill>
                    <a:latin typeface="Gill Sans MT" panose="020B0502020104020203" pitchFamily="34" charset="77"/>
                  </a:rPr>
                  <a:t>procent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1553968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70C0"/>
            </a:solidFill>
            <a:ln>
              <a:noFill/>
            </a:ln>
            <a:effectLst/>
            <a:sp3d/>
          </c:spPr>
          <c:invertIfNegative val="0"/>
          <c:dPt>
            <c:idx val="6"/>
            <c:invertIfNegative val="0"/>
            <c:bubble3D val="0"/>
            <c:spPr>
              <a:solidFill>
                <a:srgbClr val="FF0000"/>
              </a:solidFill>
              <a:ln>
                <a:noFill/>
              </a:ln>
              <a:effectLst/>
              <a:sp3d/>
            </c:spPr>
            <c:extLst>
              <c:ext xmlns:c16="http://schemas.microsoft.com/office/drawing/2014/chart" uri="{C3380CC4-5D6E-409C-BE32-E72D297353CC}">
                <c16:uniqueId val="{00000001-6F37-854F-A8D8-7F42F93D2308}"/>
              </c:ext>
            </c:extLst>
          </c:dPt>
          <c:dPt>
            <c:idx val="7"/>
            <c:invertIfNegative val="0"/>
            <c:bubble3D val="0"/>
            <c:spPr>
              <a:solidFill>
                <a:srgbClr val="FF0000"/>
              </a:solidFill>
              <a:ln>
                <a:noFill/>
              </a:ln>
              <a:effectLst/>
              <a:sp3d/>
            </c:spPr>
            <c:extLst>
              <c:ext xmlns:c16="http://schemas.microsoft.com/office/drawing/2014/chart" uri="{C3380CC4-5D6E-409C-BE32-E72D297353CC}">
                <c16:uniqueId val="{00000002-6F37-854F-A8D8-7F42F93D2308}"/>
              </c:ext>
            </c:extLst>
          </c:dPt>
          <c:dPt>
            <c:idx val="8"/>
            <c:invertIfNegative val="0"/>
            <c:bubble3D val="0"/>
            <c:spPr>
              <a:solidFill>
                <a:srgbClr val="FF0000"/>
              </a:solidFill>
              <a:ln>
                <a:noFill/>
              </a:ln>
              <a:effectLst/>
              <a:sp3d/>
            </c:spPr>
            <c:extLst>
              <c:ext xmlns:c16="http://schemas.microsoft.com/office/drawing/2014/chart" uri="{C3380CC4-5D6E-409C-BE32-E72D297353CC}">
                <c16:uniqueId val="{00000003-6F37-854F-A8D8-7F42F93D2308}"/>
              </c:ext>
            </c:extLst>
          </c:dPt>
          <c:dLbls>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Gill Sans MT" panose="020B0502020104020203" pitchFamily="34" charset="77"/>
                      <a:ea typeface="+mn-ea"/>
                      <a:cs typeface="+mn-cs"/>
                    </a:defRPr>
                  </a:pPr>
                  <a:endParaRPr lang="nl-BE"/>
                </a:p>
              </c:txPr>
              <c:showLegendKey val="0"/>
              <c:showVal val="1"/>
              <c:showCatName val="0"/>
              <c:showSerName val="0"/>
              <c:showPercent val="0"/>
              <c:showBubbleSize val="0"/>
              <c:extLst>
                <c:ext xmlns:c16="http://schemas.microsoft.com/office/drawing/2014/chart" uri="{C3380CC4-5D6E-409C-BE32-E72D297353CC}">
                  <c16:uniqueId val="{00000001-6F37-854F-A8D8-7F42F93D230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'leeftijd poly'!$E$4:$E$12</c:f>
              <c:strCache>
                <c:ptCount val="9"/>
                <c:pt idx="0">
                  <c:v>20j - &lt; 30j</c:v>
                </c:pt>
                <c:pt idx="1">
                  <c:v>30j - &lt; 40j</c:v>
                </c:pt>
                <c:pt idx="2">
                  <c:v>40j - &lt; 50j</c:v>
                </c:pt>
                <c:pt idx="3">
                  <c:v>50j - &lt;60j</c:v>
                </c:pt>
                <c:pt idx="4">
                  <c:v>60j - &lt;70j</c:v>
                </c:pt>
                <c:pt idx="5">
                  <c:v>70j - &lt; 80j</c:v>
                </c:pt>
                <c:pt idx="6">
                  <c:v>80j - &lt; 90j</c:v>
                </c:pt>
                <c:pt idx="7">
                  <c:v>90j - &lt; 100j</c:v>
                </c:pt>
                <c:pt idx="8">
                  <c:v>&gt; 100J</c:v>
                </c:pt>
              </c:strCache>
            </c:strRef>
          </c:cat>
          <c:val>
            <c:numRef>
              <c:f>'leeftijd poly'!$F$4:$F$12</c:f>
              <c:numCache>
                <c:formatCode>#,##0</c:formatCode>
                <c:ptCount val="9"/>
                <c:pt idx="0">
                  <c:v>4</c:v>
                </c:pt>
                <c:pt idx="1">
                  <c:v>15</c:v>
                </c:pt>
                <c:pt idx="2">
                  <c:v>58</c:v>
                </c:pt>
                <c:pt idx="3">
                  <c:v>182</c:v>
                </c:pt>
                <c:pt idx="4">
                  <c:v>490</c:v>
                </c:pt>
                <c:pt idx="5">
                  <c:v>1157</c:v>
                </c:pt>
                <c:pt idx="6">
                  <c:v>2437</c:v>
                </c:pt>
                <c:pt idx="7">
                  <c:v>1724</c:v>
                </c:pt>
                <c:pt idx="8">
                  <c:v>87</c:v>
                </c:pt>
              </c:numCache>
            </c:numRef>
          </c:val>
          <c:extLst>
            <c:ext xmlns:c16="http://schemas.microsoft.com/office/drawing/2014/chart" uri="{C3380CC4-5D6E-409C-BE32-E72D297353CC}">
              <c16:uniqueId val="{00000000-6F37-854F-A8D8-7F42F93D2308}"/>
            </c:ext>
          </c:extLst>
        </c:ser>
        <c:dLbls>
          <c:showLegendKey val="0"/>
          <c:showVal val="1"/>
          <c:showCatName val="0"/>
          <c:showSerName val="0"/>
          <c:showPercent val="0"/>
          <c:showBubbleSize val="0"/>
        </c:dLbls>
        <c:gapWidth val="150"/>
        <c:shape val="box"/>
        <c:axId val="2103643712"/>
        <c:axId val="2103645424"/>
        <c:axId val="0"/>
      </c:bar3DChart>
      <c:catAx>
        <c:axId val="2103643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solidFill>
                      <a:schemeClr val="tx1">
                        <a:lumMod val="65000"/>
                        <a:lumOff val="35000"/>
                      </a:schemeClr>
                    </a:solidFill>
                  </a:rPr>
                  <a:t>leeftijdsdecade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2103645424"/>
        <c:crosses val="autoZero"/>
        <c:auto val="1"/>
        <c:lblAlgn val="ctr"/>
        <c:lblOffset val="100"/>
        <c:noMultiLvlLbl val="0"/>
      </c:catAx>
      <c:valAx>
        <c:axId val="210364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solidFill>
                      <a:schemeClr val="tx1">
                        <a:lumMod val="65000"/>
                        <a:lumOff val="35000"/>
                      </a:schemeClr>
                    </a:solidFill>
                    <a:latin typeface="Gill Sans MT" panose="020B0502020104020203" pitchFamily="34" charset="77"/>
                  </a:rPr>
                  <a:t>aantal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2103643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'poly % jaar'!$E$5:$E$26</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xVal>
          <c:yVal>
            <c:numRef>
              <c:f>'poly % jaar'!$F$5:$F$26</c:f>
              <c:numCache>
                <c:formatCode>0</c:formatCode>
                <c:ptCount val="22"/>
                <c:pt idx="0">
                  <c:v>6.1776061776061777</c:v>
                </c:pt>
                <c:pt idx="1">
                  <c:v>6.9164265129682994</c:v>
                </c:pt>
                <c:pt idx="2">
                  <c:v>8.695652173913043</c:v>
                </c:pt>
                <c:pt idx="3">
                  <c:v>6.5116279069767442</c:v>
                </c:pt>
                <c:pt idx="4">
                  <c:v>6.3008130081300813</c:v>
                </c:pt>
                <c:pt idx="5">
                  <c:v>8.8193456614509245</c:v>
                </c:pt>
                <c:pt idx="6">
                  <c:v>8.6691086691086685</c:v>
                </c:pt>
                <c:pt idx="7">
                  <c:v>8.553326293558607</c:v>
                </c:pt>
                <c:pt idx="8">
                  <c:v>10.283687943262411</c:v>
                </c:pt>
                <c:pt idx="9">
                  <c:v>10.651716888577436</c:v>
                </c:pt>
                <c:pt idx="10">
                  <c:v>13.082039911308204</c:v>
                </c:pt>
                <c:pt idx="11">
                  <c:v>9.0720580611715906</c:v>
                </c:pt>
                <c:pt idx="12">
                  <c:v>10.089020771513352</c:v>
                </c:pt>
                <c:pt idx="13">
                  <c:v>12.67258382642998</c:v>
                </c:pt>
                <c:pt idx="14">
                  <c:v>18.520121159671138</c:v>
                </c:pt>
                <c:pt idx="15">
                  <c:v>18.440016956337431</c:v>
                </c:pt>
                <c:pt idx="16">
                  <c:v>17.345399698340874</c:v>
                </c:pt>
                <c:pt idx="17">
                  <c:v>17.259713701431494</c:v>
                </c:pt>
                <c:pt idx="18">
                  <c:v>17.74074074074074</c:v>
                </c:pt>
                <c:pt idx="19">
                  <c:v>19.622387053270398</c:v>
                </c:pt>
                <c:pt idx="20">
                  <c:v>23.166812737364886</c:v>
                </c:pt>
                <c:pt idx="21">
                  <c:v>26.800501882057716</c:v>
                </c:pt>
              </c:numCache>
            </c:numRef>
          </c:yVal>
          <c:smooth val="0"/>
          <c:extLst>
            <c:ext xmlns:c16="http://schemas.microsoft.com/office/drawing/2014/chart" uri="{C3380CC4-5D6E-409C-BE32-E72D297353CC}">
              <c16:uniqueId val="{00000000-FB12-954C-A639-503271BB5286}"/>
            </c:ext>
          </c:extLst>
        </c:ser>
        <c:dLbls>
          <c:showLegendKey val="0"/>
          <c:showVal val="1"/>
          <c:showCatName val="0"/>
          <c:showSerName val="0"/>
          <c:showPercent val="0"/>
          <c:showBubbleSize val="0"/>
        </c:dLbls>
        <c:axId val="2067387600"/>
        <c:axId val="2067389312"/>
      </c:scatterChart>
      <c:valAx>
        <c:axId val="2067387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latin typeface="Gill Sans MT" panose="020B0502020104020203" pitchFamily="34" charset="77"/>
                  </a:rPr>
                  <a:t>jaar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2067389312"/>
        <c:crosses val="autoZero"/>
        <c:crossBetween val="midCat"/>
      </c:valAx>
      <c:valAx>
        <c:axId val="206738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b="1" dirty="0">
                    <a:latin typeface="Gill Sans MT" panose="020B0502020104020203" pitchFamily="34" charset="77"/>
                  </a:rPr>
                  <a:t>percentage</a:t>
                </a:r>
              </a:p>
            </c:rich>
          </c:tx>
          <c:layout>
            <c:manualLayout>
              <c:xMode val="edge"/>
              <c:yMode val="edge"/>
              <c:x val="8.3800817992761463E-3"/>
              <c:y val="0.323954093047554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ill Sans MT" panose="020B0502020104020203" pitchFamily="34" charset="77"/>
                <a:ea typeface="+mn-ea"/>
                <a:cs typeface="+mn-cs"/>
              </a:defRPr>
            </a:pPr>
            <a:endParaRPr lang="nl-BE"/>
          </a:p>
        </c:txPr>
        <c:crossAx val="2067387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29B1DA-01E5-42A9-B47B-B4F6F1B8627B}" type="datetimeFigureOut">
              <a:rPr lang="fr-BE" smtClean="0"/>
              <a:t>16-12-25</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28D080-F466-43FB-9383-A065CBAA470F}" type="slidenum">
              <a:rPr lang="fr-BE" smtClean="0"/>
              <a:t>‹nr.›</a:t>
            </a:fld>
            <a:endParaRPr lang="fr-BE"/>
          </a:p>
        </p:txBody>
      </p:sp>
    </p:spTree>
    <p:extLst>
      <p:ext uri="{BB962C8B-B14F-4D97-AF65-F5344CB8AC3E}">
        <p14:creationId xmlns:p14="http://schemas.microsoft.com/office/powerpoint/2010/main" val="85159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9162A-70E5-4D85-99CD-3A5646CA97B3}" type="datetimeFigureOut">
              <a:rPr lang="fr-BE" smtClean="0"/>
              <a:t>16-12-25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BBE0F-D0F1-4A15-B3DD-FC6F48FDEC09}" type="slidenum">
              <a:rPr lang="fr-BE" smtClean="0"/>
              <a:t>‹nr.›</a:t>
            </a:fld>
            <a:endParaRPr lang="fr-BE"/>
          </a:p>
        </p:txBody>
      </p:sp>
    </p:spTree>
    <p:extLst>
      <p:ext uri="{BB962C8B-B14F-4D97-AF65-F5344CB8AC3E}">
        <p14:creationId xmlns:p14="http://schemas.microsoft.com/office/powerpoint/2010/main" val="8877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mijngezondheid.b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presentatie gaat over een complex probleem. Dit verhaal begint in 2002.</a:t>
            </a:r>
          </a:p>
        </p:txBody>
      </p:sp>
      <p:sp>
        <p:nvSpPr>
          <p:cNvPr id="4" name="Tijdelijke aanduiding voor dianummer 3"/>
          <p:cNvSpPr>
            <a:spLocks noGrp="1"/>
          </p:cNvSpPr>
          <p:nvPr>
            <p:ph type="sldNum" sz="quarter" idx="10"/>
          </p:nvPr>
        </p:nvSpPr>
        <p:spPr/>
        <p:txBody>
          <a:bodyPr/>
          <a:lstStyle/>
          <a:p>
            <a:fld id="{1F8BBE0F-D0F1-4A15-B3DD-FC6F48FDEC09}" type="slidenum">
              <a:rPr lang="fr-BE" smtClean="0"/>
              <a:t>1</a:t>
            </a:fld>
            <a:endParaRPr lang="fr-BE" dirty="0"/>
          </a:p>
        </p:txBody>
      </p:sp>
    </p:spTree>
    <p:extLst>
      <p:ext uri="{BB962C8B-B14F-4D97-AF65-F5344CB8AC3E}">
        <p14:creationId xmlns:p14="http://schemas.microsoft.com/office/powerpoint/2010/main" val="121355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de eenvoud heft LEIF de officiële wilsverklaringen samengebracht in het zgn. LEIFplan dat bekomen kan worden bij de apothekers of gedownload via het internet.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10</a:t>
            </a:fld>
            <a:endParaRPr lang="fr-BE"/>
          </a:p>
        </p:txBody>
      </p:sp>
    </p:spTree>
    <p:extLst>
      <p:ext uri="{BB962C8B-B14F-4D97-AF65-F5344CB8AC3E}">
        <p14:creationId xmlns:p14="http://schemas.microsoft.com/office/powerpoint/2010/main" val="128465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Wilsbekwaamheid</a:t>
            </a:r>
            <a:r>
              <a:rPr lang="nl-BE" dirty="0"/>
              <a:t> houd in dat de persoon in staat is tot een besluitvormingsproces. Hij moet zijn wil kunnen vormen en uiten maar dit vermogen kan aangetast zijn of beperkt door ziekte vb. een psychiatrische ziekte. De beoordeling moet steeds in concreto gebeuren dus bepaald worden voor elke patiënt afzonderlijk en niet in abstracto omdat hij aan een bepaalde ziekte lijdt en dus wilsonbekwaam is. </a:t>
            </a:r>
          </a:p>
          <a:p>
            <a:endParaRPr lang="nl-BE"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11</a:t>
            </a:fld>
            <a:endParaRPr lang="fr-BE" dirty="0"/>
          </a:p>
        </p:txBody>
      </p:sp>
    </p:spTree>
    <p:extLst>
      <p:ext uri="{BB962C8B-B14F-4D97-AF65-F5344CB8AC3E}">
        <p14:creationId xmlns:p14="http://schemas.microsoft.com/office/powerpoint/2010/main" val="336793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wilsbekwame minderjarige kan zelfstandig zijn patiëntenrechten uitoefenen en dus ook een negatieve wilsverklaring opstellen. N.B. ook voor de wilsbekwame minderjarige geldt het beroepsgeheim ook tegenover de ouders.</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12</a:t>
            </a:fld>
            <a:endParaRPr lang="fr-BE"/>
          </a:p>
        </p:txBody>
      </p:sp>
    </p:spTree>
    <p:extLst>
      <p:ext uri="{BB962C8B-B14F-4D97-AF65-F5344CB8AC3E}">
        <p14:creationId xmlns:p14="http://schemas.microsoft.com/office/powerpoint/2010/main" val="78445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13</a:t>
            </a:fld>
            <a:endParaRPr lang="fr-BE"/>
          </a:p>
        </p:txBody>
      </p:sp>
    </p:spTree>
    <p:extLst>
      <p:ext uri="{BB962C8B-B14F-4D97-AF65-F5344CB8AC3E}">
        <p14:creationId xmlns:p14="http://schemas.microsoft.com/office/powerpoint/2010/main" val="283131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07C3-747C-4373-6324-830ED5966F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93D790-C45C-6B31-142D-83C3F622D78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1813CD-8E18-FBC2-51E5-675F24BA8DC9}"/>
              </a:ext>
            </a:extLst>
          </p:cNvPr>
          <p:cNvSpPr>
            <a:spLocks noGrp="1"/>
          </p:cNvSpPr>
          <p:nvPr>
            <p:ph type="body" idx="1"/>
          </p:nvPr>
        </p:nvSpPr>
        <p:spPr/>
        <p:txBody>
          <a:bodyPr/>
          <a:lstStyle/>
          <a:p>
            <a:pPr algn="l"/>
            <a:r>
              <a:rPr lang="nl-BE" b="0" i="0" u="none" strike="noStrike" dirty="0">
                <a:solidFill>
                  <a:srgbClr val="434F5B"/>
                </a:solidFill>
                <a:effectLst/>
                <a:latin typeface="Open Sans" panose="020F0502020204030204" pitchFamily="34" charset="0"/>
              </a:rPr>
              <a:t>Men spreekt van een medisch uitzichtloze toestand als de ziekte of aandoening die het lijden veroorzaakt niet te genezen is en het ook niet mogelijk is om  de symptomen zodanig te verzachten dat daardoor de ondraaglijkheid verdwijnt.</a:t>
            </a:r>
          </a:p>
          <a:p>
            <a:pPr algn="l"/>
            <a:r>
              <a:rPr lang="nl-BE" b="0" i="0" u="none" strike="noStrike" dirty="0">
                <a:solidFill>
                  <a:srgbClr val="434F5B"/>
                </a:solidFill>
                <a:effectLst/>
                <a:latin typeface="Open Sans" panose="020B0606030504020204" pitchFamily="34" charset="0"/>
              </a:rPr>
              <a:t>De uitzichtloosheid wordt door de arts vastgesteld op basis van de gestelde diagnose en prognose.</a:t>
            </a:r>
          </a:p>
          <a:p>
            <a:pPr algn="l"/>
            <a:r>
              <a:rPr lang="nl-BE" b="0" i="0" u="none" strike="noStrike" dirty="0">
                <a:solidFill>
                  <a:srgbClr val="434F5B"/>
                </a:solidFill>
                <a:effectLst/>
                <a:latin typeface="Open Sans" panose="020B0606030504020204" pitchFamily="34" charset="0"/>
              </a:rPr>
              <a:t>Of er nog reële curatieve of palliatieve behandelopties  zijn, hangt enerzijds af van de verbetering die hiermee kan worden bereikt en anderzijds van de belasting die dit voor de patiënt meebrengt.</a:t>
            </a:r>
          </a:p>
        </p:txBody>
      </p:sp>
      <p:sp>
        <p:nvSpPr>
          <p:cNvPr id="4" name="Tijdelijke aanduiding voor dianummer 3">
            <a:extLst>
              <a:ext uri="{FF2B5EF4-FFF2-40B4-BE49-F238E27FC236}">
                <a16:creationId xmlns:a16="http://schemas.microsoft.com/office/drawing/2014/main" id="{29D6E6EB-F75F-DE42-49F1-0AD99E256879}"/>
              </a:ext>
            </a:extLst>
          </p:cNvPr>
          <p:cNvSpPr>
            <a:spLocks noGrp="1"/>
          </p:cNvSpPr>
          <p:nvPr>
            <p:ph type="sldNum" sz="quarter" idx="5"/>
          </p:nvPr>
        </p:nvSpPr>
        <p:spPr/>
        <p:txBody>
          <a:bodyPr/>
          <a:lstStyle/>
          <a:p>
            <a:fld id="{1F8BBE0F-D0F1-4A15-B3DD-FC6F48FDEC09}" type="slidenum">
              <a:rPr lang="fr-BE" smtClean="0"/>
              <a:t>14</a:t>
            </a:fld>
            <a:endParaRPr lang="fr-BE" dirty="0"/>
          </a:p>
        </p:txBody>
      </p:sp>
    </p:spTree>
    <p:extLst>
      <p:ext uri="{BB962C8B-B14F-4D97-AF65-F5344CB8AC3E}">
        <p14:creationId xmlns:p14="http://schemas.microsoft.com/office/powerpoint/2010/main" val="341852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434F5B"/>
                </a:solidFill>
                <a:effectLst/>
                <a:latin typeface="Open Sans" panose="020F0502020204030204" pitchFamily="34" charset="0"/>
              </a:rPr>
              <a:t>Men spreekt van een medisch uitzichtloze toestand als de ziekte of aandoening die het lijden veroorzaakt niet te genezen is en het ook niet mogelijk is om  de symptomen zodanig te verzachten dat daardoor de ondraaglijkheid verdwijnt.</a:t>
            </a:r>
          </a:p>
          <a:p>
            <a:pPr algn="l"/>
            <a:r>
              <a:rPr lang="nl-BE" b="0" i="0" u="none" strike="noStrike" dirty="0">
                <a:solidFill>
                  <a:srgbClr val="434F5B"/>
                </a:solidFill>
                <a:effectLst/>
                <a:latin typeface="Open Sans" panose="020B0606030504020204" pitchFamily="34" charset="0"/>
              </a:rPr>
              <a:t>De uitzichtloosheid wordt door de arts vastgesteld op basis van de gestelde diagnose en prognose.</a:t>
            </a:r>
          </a:p>
          <a:p>
            <a:pPr algn="l"/>
            <a:r>
              <a:rPr lang="nl-BE" b="0" i="0" u="none" strike="noStrike" dirty="0">
                <a:solidFill>
                  <a:srgbClr val="434F5B"/>
                </a:solidFill>
                <a:effectLst/>
                <a:latin typeface="Open Sans" panose="020B0606030504020204" pitchFamily="34" charset="0"/>
              </a:rPr>
              <a:t>Of er nog reële curatieve of palliatieve behandelopties  zijn, hangt enerzijds af van de verbetering die hiermee kan worden bereikt en anderzijds van de belasting die dit voor de patiënt meebrengt.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15</a:t>
            </a:fld>
            <a:endParaRPr lang="fr-BE" dirty="0"/>
          </a:p>
        </p:txBody>
      </p:sp>
    </p:spTree>
    <p:extLst>
      <p:ext uri="{BB962C8B-B14F-4D97-AF65-F5344CB8AC3E}">
        <p14:creationId xmlns:p14="http://schemas.microsoft.com/office/powerpoint/2010/main" val="408325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16</a:t>
            </a:fld>
            <a:endParaRPr lang="fr-BE"/>
          </a:p>
        </p:txBody>
      </p:sp>
    </p:spTree>
    <p:extLst>
      <p:ext uri="{BB962C8B-B14F-4D97-AF65-F5344CB8AC3E}">
        <p14:creationId xmlns:p14="http://schemas.microsoft.com/office/powerpoint/2010/main" val="364556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434F5B"/>
                </a:solidFill>
                <a:effectLst/>
                <a:latin typeface="Open Sans" panose="020F0502020204030204" pitchFamily="34" charset="0"/>
              </a:rPr>
              <a:t>Men spreekt van een medisch uitzichtloze toestand als de ziekte of aandoening die het lijden veroorzaakt niet te genezen is en het ook niet mogelijk is om  de symptomen zodanig te verzachten dat daardoor de ondraaglijkheid verdwijnt.</a:t>
            </a:r>
          </a:p>
          <a:p>
            <a:pPr algn="l"/>
            <a:r>
              <a:rPr lang="nl-BE" b="0" i="0" u="none" strike="noStrike" dirty="0">
                <a:solidFill>
                  <a:srgbClr val="434F5B"/>
                </a:solidFill>
                <a:effectLst/>
                <a:latin typeface="Open Sans" panose="020B0606030504020204" pitchFamily="34" charset="0"/>
              </a:rPr>
              <a:t>De uitzichtloosheid wordt door de arts vastgesteld op basis van de gestelde diagnose en prognose.</a:t>
            </a:r>
          </a:p>
          <a:p>
            <a:pPr algn="l"/>
            <a:r>
              <a:rPr lang="nl-BE" b="0" i="0" u="none" strike="noStrike" dirty="0">
                <a:solidFill>
                  <a:srgbClr val="434F5B"/>
                </a:solidFill>
                <a:effectLst/>
                <a:latin typeface="Open Sans" panose="020B0606030504020204" pitchFamily="34" charset="0"/>
              </a:rPr>
              <a:t>Of er nog reële curatieve of palliatieve behandelopties  zijn, hangt enerzijds af van de verbetering die hiermee kan worden bereikt en anderzijds van de belasting die dit voor de patiënt meebrengt.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17</a:t>
            </a:fld>
            <a:endParaRPr lang="fr-BE"/>
          </a:p>
        </p:txBody>
      </p:sp>
    </p:spTree>
    <p:extLst>
      <p:ext uri="{BB962C8B-B14F-4D97-AF65-F5344CB8AC3E}">
        <p14:creationId xmlns:p14="http://schemas.microsoft.com/office/powerpoint/2010/main" val="1859931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434F5B"/>
                </a:solidFill>
                <a:effectLst/>
                <a:latin typeface="Open Sans" panose="020F0502020204030204" pitchFamily="34" charset="0"/>
              </a:rPr>
              <a:t>Men spreekt van een medisch uitzichtloze toestand als de ziekte of aandoening die het lijden veroorzaakt niet te genezen is en het ook niet mogelijk is om  de symptomen zodanig te verzachten dat daardoor de ondraaglijkheid verdwijnt.</a:t>
            </a:r>
          </a:p>
          <a:p>
            <a:pPr algn="l"/>
            <a:r>
              <a:rPr lang="nl-BE" b="0" i="0" u="none" strike="noStrike" dirty="0">
                <a:solidFill>
                  <a:srgbClr val="434F5B"/>
                </a:solidFill>
                <a:effectLst/>
                <a:latin typeface="Open Sans" panose="020B0606030504020204" pitchFamily="34" charset="0"/>
              </a:rPr>
              <a:t>De uitzichtloosheid wordt door de arts vastgesteld op basis van de gestelde diagnose en prognose.</a:t>
            </a:r>
          </a:p>
          <a:p>
            <a:pPr algn="l"/>
            <a:r>
              <a:rPr lang="nl-BE" b="0" i="0" u="none" strike="noStrike" dirty="0">
                <a:solidFill>
                  <a:srgbClr val="434F5B"/>
                </a:solidFill>
                <a:effectLst/>
                <a:latin typeface="Open Sans" panose="020B0606030504020204" pitchFamily="34" charset="0"/>
              </a:rPr>
              <a:t>Of er nog reële curatieve of palliatieve behandelopties  zijn, hangt enerzijds af van de verbetering die hiermee kan worden bereikt en anderzijds van de belasting die dit voor de patiënt </a:t>
            </a:r>
          </a:p>
          <a:p>
            <a:pPr algn="l"/>
            <a:r>
              <a:rPr lang="nl-BE" b="0" i="0" u="none" strike="noStrike" dirty="0">
                <a:solidFill>
                  <a:srgbClr val="434F5B"/>
                </a:solidFill>
                <a:effectLst/>
                <a:latin typeface="Open Sans" panose="020B0606030504020204" pitchFamily="34" charset="0"/>
              </a:rPr>
              <a:t>meebrengt.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18</a:t>
            </a:fld>
            <a:endParaRPr lang="fr-BE"/>
          </a:p>
        </p:txBody>
      </p:sp>
    </p:spTree>
    <p:extLst>
      <p:ext uri="{BB962C8B-B14F-4D97-AF65-F5344CB8AC3E}">
        <p14:creationId xmlns:p14="http://schemas.microsoft.com/office/powerpoint/2010/main" val="378214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opstellen van </a:t>
            </a:r>
            <a:r>
              <a:rPr lang="nl-BE" b="1" dirty="0"/>
              <a:t>de rangorde </a:t>
            </a:r>
            <a:r>
              <a:rPr lang="nl-BE" dirty="0"/>
              <a:t>maakt nu duidelijk tot wie een arts zich moet richten indien er verschillende personen zijn die dicht bij de patiënt staan of i.g.v. uiteengevallen families. Vandaar het belang dat men zelf een vertegenwoordiger aanduidt</a:t>
            </a:r>
          </a:p>
          <a:p>
            <a:r>
              <a:rPr lang="nl-BE" b="1" dirty="0"/>
              <a:t>Samenwonende echtgenoot of echtgenote, de wettelijke of feitelijke samenwonende partner.</a:t>
            </a:r>
          </a:p>
          <a:p>
            <a:r>
              <a:rPr lang="nl-BE" dirty="0"/>
              <a:t>Partner verwijst niet naar een seksuele relatie maar wel naar een bijzondere affectieve relatie.</a:t>
            </a:r>
          </a:p>
          <a:p>
            <a:r>
              <a:rPr lang="nl-BE" dirty="0"/>
              <a:t>Samenwonend/feitelijk samenwonend = ingeschreven op hetzelfde adres.</a:t>
            </a:r>
          </a:p>
          <a:p>
            <a:r>
              <a:rPr lang="nl-BE" dirty="0"/>
              <a:t>Problemen: koppel in een echtscheiding procedure. Koppel is nog steeds gehuwd en nog steeds op hetzelfde adres wonend terwijl één van hen een nieuwe partner heeft en met deze samenwoont. Dan is het de nieuwe partner diegene waarmede hij feitelijk samenwoond (affectieve relatie).</a:t>
            </a:r>
          </a:p>
          <a:p>
            <a:r>
              <a:rPr lang="nl-BE" dirty="0"/>
              <a:t>Bejaarden waarvan één iemand opgenomen is in een WZC dan wordt de laatste samenwonende partner beschouwd als de vertegenwoordiger.</a:t>
            </a:r>
          </a:p>
          <a:p>
            <a:r>
              <a:rPr lang="nl-BE" b="1" dirty="0"/>
              <a:t>Een meerderjarig kind</a:t>
            </a:r>
            <a:r>
              <a:rPr lang="nl-BE" dirty="0"/>
              <a:t>: Quid als er geen affectieve relatie meer bestaat.</a:t>
            </a:r>
          </a:p>
          <a:p>
            <a:r>
              <a:rPr lang="nl-BE" b="1" dirty="0"/>
              <a:t>Een minderjarig wilsbekwaam </a:t>
            </a:r>
            <a:r>
              <a:rPr lang="nl-BE" dirty="0"/>
              <a:t>kind kan geen vertegenwoordiger zijn.</a:t>
            </a:r>
          </a:p>
          <a:p>
            <a:r>
              <a:rPr lang="nl-BE" b="1" dirty="0"/>
              <a:t>Conflict tussen verschillende personen van de cascade </a:t>
            </a:r>
            <a:r>
              <a:rPr lang="nl-BE" dirty="0"/>
              <a:t>= arts behartigt de belangen van de patiënt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20</a:t>
            </a:fld>
            <a:endParaRPr lang="fr-BE"/>
          </a:p>
        </p:txBody>
      </p:sp>
    </p:spTree>
    <p:extLst>
      <p:ext uri="{BB962C8B-B14F-4D97-AF65-F5344CB8AC3E}">
        <p14:creationId xmlns:p14="http://schemas.microsoft.com/office/powerpoint/2010/main" val="97847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 2002 heeft de wetgever een aantal belangrijke wetten uitgevaardigd met als doel de zorg in het algemeen en de levenseinde zorg in het bijzonder aan te passen aan zelfbepalingsrecht. Bovendien heeft men nagedacht op welke wijze men ook met de wensen van de wilsonbekwaam geworden burger rekening kan houden. Zo zijn wilsverklaringen en zorgvolmachten ontstaan die een belangrijke rol spelen bij de 'Voorafgaande zorgplanning’. Deze voorafgaande zorgplanning wordt belangrijker en belangrijker omdat meer en meer mensen in de loop van hun leven wilsonbekwaam worden.</a:t>
            </a:r>
          </a:p>
          <a:p>
            <a:r>
              <a:rPr lang="nl-BE" dirty="0"/>
              <a:t> </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a:t>
            </a:fld>
            <a:endParaRPr lang="fr-BE" dirty="0"/>
          </a:p>
        </p:txBody>
      </p:sp>
    </p:spTree>
    <p:extLst>
      <p:ext uri="{BB962C8B-B14F-4D97-AF65-F5344CB8AC3E}">
        <p14:creationId xmlns:p14="http://schemas.microsoft.com/office/powerpoint/2010/main" val="218902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Noodtoestand= levensgevaar en onmiddellijke dreiging van ernstige gezondheidsschade. Kan de behandeling zonder verhoging van het risico worden uitgesteld dan is er geen sprake van een noodtoestand wel van een spoedgeval. Vb. van noodtoestande, hersenbloeding of trombose, hartinfarct, maagbloeding etc.</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21</a:t>
            </a:fld>
            <a:endParaRPr lang="fr-BE"/>
          </a:p>
        </p:txBody>
      </p:sp>
    </p:spTree>
    <p:extLst>
      <p:ext uri="{BB962C8B-B14F-4D97-AF65-F5344CB8AC3E}">
        <p14:creationId xmlns:p14="http://schemas.microsoft.com/office/powerpoint/2010/main" val="378851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rPr>
              <a:t>ik contacteer u ivm mijn moeder Rita Vermeire, geboren op 2/12/1940 en 7 jaar weduwe. Zelf ben ik enig kind en heb zelf 1 zoon.</a:t>
            </a:r>
            <a:br>
              <a:rPr lang="nl-BE" sz="1800" dirty="0">
                <a:effectLst/>
              </a:rPr>
            </a:br>
            <a:r>
              <a:rPr lang="nl-BE" sz="1800" dirty="0">
                <a:effectLst/>
              </a:rPr>
              <a:t>Reeds een 3 tal jaar gaat de gezondheidstoestand van mijn moeder achteruit zonder dat een concrete diagnose kon worden gesteld. Een ernstig natrium deficiet waarvan men tot nu nog steeds niet weet waar het vandaan komt zorgde ervoor dat tal van medicatie gaande van anxiolitica, medicatie voor parkinson, alzheimer enz niet konden doorgenomen worden. Momenten van ontreddering, totale afwezigheid, rigiditeit en goede momenten wisselen af. Ze woont nog steeds alleen maar krijgt hulp van haar 81 jarige alleenstaande zus. Zodra er iets wijzigt in haar dagdagelijkse routine gaat het niet meer. Enkele weken geleden werd ze via spoed opgenomen voor DVT en ernstig nierfalen. Oorspronkelijk opgenomen in AZ Oostende en 2 dagen later overgebracht naar AZ st jan Brugge. Mijn ma tekende in 2014 reeds een negatieve wilsverklaring waarbij ze alle levensverlengende behandeling weigert.</a:t>
            </a:r>
            <a:br>
              <a:rPr lang="nl-BE" sz="1800" dirty="0">
                <a:effectLst/>
              </a:rPr>
            </a:br>
            <a:r>
              <a:rPr lang="nl-BE" sz="1800" dirty="0">
                <a:effectLst/>
              </a:rPr>
              <a:t>In Brugge echter had men een vermoeden dat mijn ma leed aan een ANCA vasculitis waarbij extra onderzoeken nodig waren ter bevestiging.</a:t>
            </a:r>
            <a:br>
              <a:rPr lang="nl-BE" sz="1800" dirty="0">
                <a:effectLst/>
              </a:rPr>
            </a:br>
            <a:r>
              <a:rPr lang="nl-BE" sz="1800" dirty="0">
                <a:effectLst/>
              </a:rPr>
              <a:t>Ik heb de behandelende geneesheer ingelicht dat mijn ma het document had maar blijkbaar heeft ze tegen de dokter gezegd nog een beetje te willen leven.</a:t>
            </a:r>
            <a:br>
              <a:rPr lang="nl-BE" sz="1800" dirty="0">
                <a:effectLst/>
              </a:rPr>
            </a:br>
            <a:r>
              <a:rPr lang="nl-BE" sz="1800" dirty="0">
                <a:effectLst/>
              </a:rPr>
              <a:t>De respectievelijke arts heeft me gebeld om te zeggen dat wanneer er vermoeden zou zijn dat mijn ma aan de dialyse zou moeten blijven of niet meer zelfstandig zou kunnen wonen de behandelingen zouden worden gestopt.</a:t>
            </a:r>
            <a:br>
              <a:rPr lang="nl-BE" sz="1800" dirty="0">
                <a:effectLst/>
              </a:rPr>
            </a:br>
            <a:r>
              <a:rPr lang="nl-BE" sz="1800" dirty="0">
                <a:effectLst/>
              </a:rPr>
              <a:t>Ik moet u wellicht niet vertellen dat mijn ma ondertussen immunosupressiva moet nemen, ook nog plasmaferese krijgt.</a:t>
            </a:r>
            <a:br>
              <a:rPr lang="nl-BE" sz="1800" dirty="0">
                <a:effectLst/>
              </a:rPr>
            </a:br>
            <a:r>
              <a:rPr lang="nl-BE" sz="1800" dirty="0">
                <a:effectLst/>
              </a:rPr>
              <a:t>Ondertussen heeft mijn ma aangegeven alles te willen stoppen, ze is op. Het besef komt ook dat ze wellicht nooit meer naar huis kan om zelfstandig te wonen wat voor haar een reden is om te vragen naar euthanasie.</a:t>
            </a:r>
            <a:br>
              <a:rPr lang="nl-BE" sz="1800" dirty="0">
                <a:effectLst/>
              </a:rPr>
            </a:br>
            <a:r>
              <a:rPr lang="nl-BE" sz="1800" dirty="0">
                <a:effectLst/>
              </a:rPr>
              <a:t>Echter liet het ziekenhuis me nu weten dat ze in principe binnenkort naar « huis »mag.</a:t>
            </a:r>
            <a:br>
              <a:rPr lang="nl-BE" sz="1800" dirty="0">
                <a:effectLst/>
              </a:rPr>
            </a:br>
            <a:r>
              <a:rPr lang="nl-BE" sz="1800" dirty="0">
                <a:effectLst/>
              </a:rPr>
              <a:t>De kans is reeel dat ze zal weigeren alle medicatie in te nemen en ook niet meer zal willen eten of drinken.</a:t>
            </a:r>
            <a:br>
              <a:rPr lang="nl-BE" sz="1800" dirty="0">
                <a:effectLst/>
              </a:rPr>
            </a:br>
            <a:r>
              <a:rPr lang="nl-BE" sz="1800" dirty="0">
                <a:effectLst/>
              </a:rPr>
              <a:t>Laat dit nu net een situatie zijn die ze door het tekenen van die documenten had willen vermijden. Dit heeft ze in het verleden ook meermaals aangegeven bij haar huisarts Dr Debrock uit Oostende.</a:t>
            </a:r>
            <a:br>
              <a:rPr lang="nl-BE" sz="1800" dirty="0">
                <a:effectLst/>
              </a:rPr>
            </a:br>
            <a:r>
              <a:rPr lang="nl-BE" sz="1800" dirty="0">
                <a:effectLst/>
              </a:rPr>
              <a:t>Wat kunnen we doen om toch te zorgen dat ze een vreedzaam levenseinde zou kennen.</a:t>
            </a:r>
          </a:p>
          <a:p>
            <a:pPr algn="l"/>
            <a:endParaRPr lang="nl-BE" b="0" i="0" u="none" strike="noStrike" dirty="0">
              <a:solidFill>
                <a:srgbClr val="434F5B"/>
              </a:solidFill>
              <a:effectLst/>
              <a:latin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22</a:t>
            </a:fld>
            <a:endParaRPr lang="fr-BE" dirty="0"/>
          </a:p>
        </p:txBody>
      </p:sp>
    </p:spTree>
    <p:extLst>
      <p:ext uri="{BB962C8B-B14F-4D97-AF65-F5344CB8AC3E}">
        <p14:creationId xmlns:p14="http://schemas.microsoft.com/office/powerpoint/2010/main" val="219570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u="none" strike="noStrike" dirty="0">
                <a:solidFill>
                  <a:srgbClr val="434F5B"/>
                </a:solidFill>
                <a:effectLst/>
                <a:latin typeface="Open Sans" panose="020F0502020204030204" pitchFamily="34" charset="0"/>
              </a:rPr>
              <a:t>Men spreekt van een medisch uitzichtloze toestand als de ziekte of aandoening die het lijden veroorzaakt niet te genezen is en het ook niet mogelijk is om  de symptomen zodanig te verzachten dat daardoor de ondraaglijkheid verdwijnt.</a:t>
            </a:r>
          </a:p>
          <a:p>
            <a:pPr algn="l"/>
            <a:r>
              <a:rPr lang="nl-BE" b="0" i="0" u="none" strike="noStrike" dirty="0">
                <a:solidFill>
                  <a:srgbClr val="434F5B"/>
                </a:solidFill>
                <a:effectLst/>
                <a:latin typeface="Open Sans" panose="020B0606030504020204" pitchFamily="34" charset="0"/>
              </a:rPr>
              <a:t>De uitzichtloosheid wordt door de arts vastgesteld op basis van de gestelde diagnose en prognose.</a:t>
            </a:r>
          </a:p>
          <a:p>
            <a:pPr algn="l"/>
            <a:r>
              <a:rPr lang="nl-BE" b="0" i="0" u="none" strike="noStrike" dirty="0">
                <a:solidFill>
                  <a:srgbClr val="434F5B"/>
                </a:solidFill>
                <a:effectLst/>
                <a:latin typeface="Open Sans" panose="020B0606030504020204" pitchFamily="34" charset="0"/>
              </a:rPr>
              <a:t>Of er nog reële curatieve of palliatieve behandelopties  zijn, hangt enerzijds af van de verbetering die hiermee kan worden bereikt en anderzijds van de belasting die dit voor de patiënt meebrengt.</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23</a:t>
            </a:fld>
            <a:endParaRPr lang="fr-BE" dirty="0"/>
          </a:p>
        </p:txBody>
      </p:sp>
    </p:spTree>
    <p:extLst>
      <p:ext uri="{BB962C8B-B14F-4D97-AF65-F5344CB8AC3E}">
        <p14:creationId xmlns:p14="http://schemas.microsoft.com/office/powerpoint/2010/main" val="137958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24</a:t>
            </a:fld>
            <a:endParaRPr lang="fr-BE"/>
          </a:p>
        </p:txBody>
      </p:sp>
    </p:spTree>
    <p:extLst>
      <p:ext uri="{BB962C8B-B14F-4D97-AF65-F5344CB8AC3E}">
        <p14:creationId xmlns:p14="http://schemas.microsoft.com/office/powerpoint/2010/main" val="3019771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13B7-A6A2-2C85-716C-EA6824DF1B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927E25-84A9-A2BD-98B5-B7482F0228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1E2335-D90B-9B4E-BB15-9F0BD0A1931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E6201DB-9FF9-CCBD-2B63-19D231FAA43F}"/>
              </a:ext>
            </a:extLst>
          </p:cNvPr>
          <p:cNvSpPr>
            <a:spLocks noGrp="1"/>
          </p:cNvSpPr>
          <p:nvPr>
            <p:ph type="sldNum" sz="quarter" idx="5"/>
          </p:nvPr>
        </p:nvSpPr>
        <p:spPr/>
        <p:txBody>
          <a:bodyPr/>
          <a:lstStyle/>
          <a:p>
            <a:fld id="{1F8BBE0F-D0F1-4A15-B3DD-FC6F48FDEC09}" type="slidenum">
              <a:rPr lang="fr-BE" smtClean="0"/>
              <a:t>25</a:t>
            </a:fld>
            <a:endParaRPr lang="fr-BE"/>
          </a:p>
        </p:txBody>
      </p:sp>
    </p:spTree>
    <p:extLst>
      <p:ext uri="{BB962C8B-B14F-4D97-AF65-F5344CB8AC3E}">
        <p14:creationId xmlns:p14="http://schemas.microsoft.com/office/powerpoint/2010/main" val="4230314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3AFB-F901-713F-B141-5B48E6A875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82F9CE-FCA0-E0CF-9670-79049A72D0D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FFDAE5-E40C-F662-808C-F2ABBB848CEE}"/>
              </a:ext>
            </a:extLst>
          </p:cNvPr>
          <p:cNvSpPr>
            <a:spLocks noGrp="1"/>
          </p:cNvSpPr>
          <p:nvPr>
            <p:ph type="body" idx="1"/>
          </p:nvPr>
        </p:nvSpPr>
        <p:spPr/>
        <p:txBody>
          <a:bodyPr/>
          <a:lstStyle/>
          <a:p>
            <a:r>
              <a:rPr lang="nl-BE" b="1" dirty="0"/>
              <a:t>Staken van vocht en voeding.</a:t>
            </a:r>
          </a:p>
          <a:p>
            <a:r>
              <a:rPr lang="nl-BE" b="0" dirty="0"/>
              <a:t>Eet en drinkt de patiënt nog dan is er een afzonderlijke toestemming nodig van hemzelf of vertegenwoordiger om deze bij het toepassen van de sedate te stoppen.</a:t>
            </a:r>
          </a:p>
          <a:p>
            <a:r>
              <a:rPr lang="nl-BE" b="0" dirty="0"/>
              <a:t>Eet en drinkt de patiënt al niet meer vooraleer de continue sedatie wordt opgestart dan is er geen toestemmingb meer nodig.</a:t>
            </a:r>
          </a:p>
          <a:p>
            <a:r>
              <a:rPr lang="nl-BE" b="1" dirty="0"/>
              <a:t>Continue sedatie = slow euthanasia</a:t>
            </a:r>
          </a:p>
          <a:p>
            <a:r>
              <a:rPr lang="nl-BE" b="0" dirty="0"/>
              <a:t>Continue sedatie is niet gericht op het bekorten van het leven als het correct gebeurt nL refractair symptoom/ max 2 wezken overleving:proportionele dosis sedativa.</a:t>
            </a:r>
          </a:p>
          <a:p>
            <a:r>
              <a:rPr lang="nl-BE" b="0" dirty="0"/>
              <a:t>Effectiviteit schommelt tussen de 83% (multicentrische prospectieve japanse studie) en 90% survey onderzoek = enquete onderzoek op basis van een gestructureertde vragenlijst</a:t>
            </a:r>
          </a:p>
        </p:txBody>
      </p:sp>
      <p:sp>
        <p:nvSpPr>
          <p:cNvPr id="4" name="Tijdelijke aanduiding voor dianummer 3">
            <a:extLst>
              <a:ext uri="{FF2B5EF4-FFF2-40B4-BE49-F238E27FC236}">
                <a16:creationId xmlns:a16="http://schemas.microsoft.com/office/drawing/2014/main" id="{67BCE0F3-4153-18A2-9C9F-E07FF1B6C702}"/>
              </a:ext>
            </a:extLst>
          </p:cNvPr>
          <p:cNvSpPr>
            <a:spLocks noGrp="1"/>
          </p:cNvSpPr>
          <p:nvPr>
            <p:ph type="sldNum" sz="quarter" idx="5"/>
          </p:nvPr>
        </p:nvSpPr>
        <p:spPr/>
        <p:txBody>
          <a:bodyPr/>
          <a:lstStyle/>
          <a:p>
            <a:fld id="{1F8BBE0F-D0F1-4A15-B3DD-FC6F48FDEC09}" type="slidenum">
              <a:rPr lang="fr-BE" smtClean="0"/>
              <a:t>26</a:t>
            </a:fld>
            <a:endParaRPr lang="fr-BE"/>
          </a:p>
        </p:txBody>
      </p:sp>
    </p:spTree>
    <p:extLst>
      <p:ext uri="{BB962C8B-B14F-4D97-AF65-F5344CB8AC3E}">
        <p14:creationId xmlns:p14="http://schemas.microsoft.com/office/powerpoint/2010/main" val="405777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wetgever heeft euthanasie in ons land duidelijk gespecifieerd. Het kan alleen op verzoek van de patiënt en door een arts en niemand anders.</a:t>
            </a:r>
          </a:p>
          <a:p>
            <a:r>
              <a:rPr lang="nl-BE" dirty="0"/>
              <a:t>Euthanasie kan gebeuren ofwel op basis van een voorafgaande wilsverklaring (= 1%)of op basis van een actueel euthanasieverzoek (=99%)</a:t>
            </a:r>
          </a:p>
          <a:p>
            <a:r>
              <a:rPr lang="nl-BE" dirty="0"/>
              <a:t>Het gebruik van elk van deze mogelijkdeden is duidelijk gedefinieerd. </a:t>
            </a:r>
          </a:p>
          <a:p>
            <a:r>
              <a:rPr lang="nl-BE" dirty="0"/>
              <a:t>De wilsverklaring euthanasie kan uitsluitend gebruikt worden wanneer men zich in een toestand van een onomkeerbaar coma bevindt dus niet bij dementie of andere vormen van wilsonbekwaamheid. Moet wel vooraf invullen wanneer je nog wilsbekwaam bent.</a:t>
            </a:r>
          </a:p>
          <a:p>
            <a:r>
              <a:rPr lang="nl-BE" dirty="0"/>
              <a:t>Het actueel verzoek is een verzoek van een wilsbekwame patiënt op het moment dat hij omwille van een ondraaglijk lijden euthanasie wil. Kan dus niet vooraf worden opgesteld.</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27</a:t>
            </a:fld>
            <a:endParaRPr lang="fr-BE"/>
          </a:p>
        </p:txBody>
      </p:sp>
    </p:spTree>
    <p:extLst>
      <p:ext uri="{BB962C8B-B14F-4D97-AF65-F5344CB8AC3E}">
        <p14:creationId xmlns:p14="http://schemas.microsoft.com/office/powerpoint/2010/main" val="1245834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beginsel moet de patiënt zijn wilsverklaring opstellen, dateren en ondertekenen.</a:t>
            </a:r>
          </a:p>
          <a:p>
            <a:r>
              <a:rPr lang="nl-NL" dirty="0"/>
              <a:t>De wetgever heeft om de persoon te helpen een wettelijk model = Een wettelijk invuldocument verschenen als KB</a:t>
            </a:r>
          </a:p>
          <a:p>
            <a:r>
              <a:rPr lang="nl-NL" dirty="0"/>
              <a:t>De wilsverklaring mag handgeschreven of getypt zijn.</a:t>
            </a:r>
          </a:p>
          <a:p>
            <a:r>
              <a:rPr lang="nl-NL" dirty="0" err="1"/>
              <a:t>Éen</a:t>
            </a:r>
            <a:r>
              <a:rPr lang="nl-NL" dirty="0"/>
              <a:t> getuige mag geen wettelijk of testamentaire erfgenaam zijn. Doel is de bescherming van de vrije wilsvorming van de opsteller en het voorkomen van familiale druk. Zorgpersoneel kan optreden als niet-belanghebbende getuige. De behandelende arts kan niet optreden als getuige vanwege zijn eventuele rol in een evt. euthanasieprocedure</a:t>
            </a:r>
          </a:p>
          <a:p>
            <a:endParaRPr lang="nl-NL" dirty="0"/>
          </a:p>
          <a:p>
            <a:r>
              <a:rPr lang="nl-NL" dirty="0"/>
              <a:t>Toepassingsgebied</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28</a:t>
            </a:fld>
            <a:endParaRPr lang="fr-BE"/>
          </a:p>
        </p:txBody>
      </p:sp>
    </p:spTree>
    <p:extLst>
      <p:ext uri="{BB962C8B-B14F-4D97-AF65-F5344CB8AC3E}">
        <p14:creationId xmlns:p14="http://schemas.microsoft.com/office/powerpoint/2010/main" val="248135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registratie is succesvol te noemen Op 26 april 2021 waren reeds 233.180 euthanasievrklaringen geregistreerd.</a:t>
            </a:r>
          </a:p>
          <a:p>
            <a:r>
              <a:rPr lang="nl-BE" dirty="0"/>
              <a:t>Een arts die met een dergelijke patiënt wordt geconfronteerd is verplicht deze database te consulteren.</a:t>
            </a:r>
          </a:p>
          <a:p>
            <a:r>
              <a:rPr lang="nl-BE" dirty="0"/>
              <a:t>Bij weigering is er een verwijsplicht maar de arts moet zelf niet op zoek gaan naar een arts die de euthanasie wil uitvoeren. Dat is de taak van de vertrouwenspersoon.</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29</a:t>
            </a:fld>
            <a:endParaRPr lang="fr-BE"/>
          </a:p>
        </p:txBody>
      </p:sp>
    </p:spTree>
    <p:extLst>
      <p:ext uri="{BB962C8B-B14F-4D97-AF65-F5344CB8AC3E}">
        <p14:creationId xmlns:p14="http://schemas.microsoft.com/office/powerpoint/2010/main" val="607702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A553F49-40A5-D142-AABA-D11E7F9A4CEF}" type="slidenum">
              <a:rPr lang="nl-BE" smtClean="0"/>
              <a:t>30</a:t>
            </a:fld>
            <a:endParaRPr lang="nl-BE"/>
          </a:p>
        </p:txBody>
      </p:sp>
    </p:spTree>
    <p:extLst>
      <p:ext uri="{BB962C8B-B14F-4D97-AF65-F5344CB8AC3E}">
        <p14:creationId xmlns:p14="http://schemas.microsoft.com/office/powerpoint/2010/main" val="14358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E3EE-6A68-E6F2-2A5C-83BD9BC950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C7585E-AEA2-D22A-ADE0-EC7C070FFE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C14771-3F3A-9F51-4971-C3C75EAE6469}"/>
              </a:ext>
            </a:extLst>
          </p:cNvPr>
          <p:cNvSpPr>
            <a:spLocks noGrp="1"/>
          </p:cNvSpPr>
          <p:nvPr>
            <p:ph type="body" idx="1"/>
          </p:nvPr>
        </p:nvSpPr>
        <p:spPr/>
        <p:txBody>
          <a:bodyPr/>
          <a:lstStyle/>
          <a:p>
            <a:r>
              <a:rPr lang="nl-NL" dirty="0"/>
              <a:t>In de wet patiëntenrechten werd de verhouding patiënt zorgverlener hertekend nl. weg van een medisch patriarchale houding naar een relatie waarbij beide gelijken zijn. Van de arts wordt kennis en volledige transparantie gevraagd t.o.v. zijn patiënt en daarin speelt communicatie een belangrijke rol. Voor de patiënt werd zijn medewerkingsplicht geherformuleerd. </a:t>
            </a:r>
            <a:r>
              <a:rPr lang="nl-BE" b="0" i="0" u="none" strike="noStrike" dirty="0">
                <a:solidFill>
                  <a:srgbClr val="303030"/>
                </a:solidFill>
                <a:effectLst/>
                <a:highlight>
                  <a:srgbClr val="FFFFFF"/>
                </a:highlight>
                <a:latin typeface="IsidoraSans-Medium"/>
              </a:rPr>
              <a:t>De patiënt moet de zorgverlener volledig en correct informeren over zijn gezondheidstoestand en de adviezen en instructies van de zorgverlener opvolgen om de zorgverlening en -planning te vergemakkelijken. Hierbij moet de zorgverlener rekening houden met de gezondheidsgeletterdheid van de patiënt.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wetgever maakt heel duidelijk onderscheid tussen het recht op gezondheidsinformatie. Een patiënt heeft m.a.w. recht op de waarheid. In principe moet een arts wat hij te weten is gekomen aan de patiënt meedelen. Diagnose, evolutie van de ziekte, de behandelingsmodaliteiten, de prognose met en zonder behandeling en wat iemand kan doen om de aandoening te voorkomen. Ook toevallige bevindingen die geen verband houden met de aandoening dient een arts mee te delen aan de patiënt ook als de toevallige vondst onbehandelbaar is. Het niet informeren van de patiënt kan als een tekortkoming van de arts aan zijn informatieplicht worden beschouwd.</a:t>
            </a:r>
          </a:p>
          <a:p>
            <a:endParaRPr lang="nl-NL" dirty="0"/>
          </a:p>
          <a:p>
            <a:endParaRPr lang="nl-NL" dirty="0"/>
          </a:p>
        </p:txBody>
      </p:sp>
      <p:sp>
        <p:nvSpPr>
          <p:cNvPr id="4" name="Tijdelijke aanduiding voor dianummer 3">
            <a:extLst>
              <a:ext uri="{FF2B5EF4-FFF2-40B4-BE49-F238E27FC236}">
                <a16:creationId xmlns:a16="http://schemas.microsoft.com/office/drawing/2014/main" id="{30D9935E-C0E3-CAFF-440F-E8DE8B675F8C}"/>
              </a:ext>
            </a:extLst>
          </p:cNvPr>
          <p:cNvSpPr>
            <a:spLocks noGrp="1"/>
          </p:cNvSpPr>
          <p:nvPr>
            <p:ph type="sldNum" sz="quarter" idx="5"/>
          </p:nvPr>
        </p:nvSpPr>
        <p:spPr/>
        <p:txBody>
          <a:bodyPr/>
          <a:lstStyle/>
          <a:p>
            <a:fld id="{1F8BBE0F-D0F1-4A15-B3DD-FC6F48FDEC09}" type="slidenum">
              <a:rPr lang="fr-BE" smtClean="0"/>
              <a:t>3</a:t>
            </a:fld>
            <a:endParaRPr lang="fr-BE" dirty="0"/>
          </a:p>
        </p:txBody>
      </p:sp>
    </p:spTree>
    <p:extLst>
      <p:ext uri="{BB962C8B-B14F-4D97-AF65-F5344CB8AC3E}">
        <p14:creationId xmlns:p14="http://schemas.microsoft.com/office/powerpoint/2010/main" val="179641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Bekijken we van dichterbij de voorwaarden waaraan een actueel verzoek moet voldoen. En hierbij zijn er voorwaarden die geldig zijn voor alle patiënten dus zowel meerderjarige als minderjarige patiënten en er zijn voorwaardenspecifiek voor elke leeftijdgroep. </a:t>
            </a:r>
          </a:p>
          <a:p>
            <a:r>
              <a:rPr lang="nl-BE"/>
              <a:t>Wilsbekwaamheid houd in dat de persoon in staat is tot een besluitvormingsproces. Hij moet zijn wil kunnen vormen en uiten. Dit vermogen kan aangetast zijn of beperkt door ziekte vb. dementie of aandoening vb. mentale handicap of geestesstoornis of leeftijd vb. minderjarigen.</a:t>
            </a:r>
          </a:p>
          <a:p>
            <a:r>
              <a:rPr lang="nl-BE"/>
              <a:t>De beoordeling moet steeds in concreto gebeuren dus bepaald worden voor elke patiënt afzonderlijk en niet in abstracto omdat hij aan een bepaalde ziekte lijdt zoals dementerende als psychiatrische patiënten. De beoorderling gebeurt door een arts en meer specifiek door de arts die de euthanasie zal uitvoeren want hij is de arts die verantwoordelijkheid draagt voor het naleven van de euthansiewet.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Vrijwillig en overwogen betekent dat alleen de patiënt euthanasie kan vragen. </a:t>
            </a:r>
            <a:r>
              <a:rPr lang="nl-NL" sz="1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Bovendien kan euthanasie alleen op uitdrukkelijk verzoek van de patiënt zelf. Niemand kan voor hem euthanasie vragen</a:t>
            </a:r>
            <a:r>
              <a:rPr lang="nl-NL"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BE" sz="1800" kern="100">
              <a:effectLst/>
              <a:latin typeface="Calibri" panose="020F0502020204030204" pitchFamily="34" charset="0"/>
              <a:ea typeface="Calibri" panose="020F0502020204030204" pitchFamily="34" charset="0"/>
              <a:cs typeface="Times New Roman" panose="02020603050405020304" pitchFamily="18" charset="0"/>
            </a:endParaRPr>
          </a:p>
          <a:p>
            <a:r>
              <a:rPr lang="nl-BE"/>
              <a:t>Een verzoek namens een patiënt kan niet gehonoreerd worden, zeker wanneer het gaat om kwetsbare patiënten. </a:t>
            </a:r>
          </a:p>
          <a:p>
            <a:r>
              <a:rPr lang="nl-BE"/>
              <a:t>Herhaald. Soms zal men tevreden moeten zijn met éénmaal wanneer het gaat over stervende patiënten</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31</a:t>
            </a:fld>
            <a:endParaRPr lang="fr-BE"/>
          </a:p>
        </p:txBody>
      </p:sp>
    </p:spTree>
    <p:extLst>
      <p:ext uri="{BB962C8B-B14F-4D97-AF65-F5344CB8AC3E}">
        <p14:creationId xmlns:p14="http://schemas.microsoft.com/office/powerpoint/2010/main" val="4210293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a:p>
            <a:r>
              <a:rPr lang="nl-BE"/>
              <a:t>medisch uitzichtloze toestand betekent dat de patiënt lijdt aan een ongeneeslijke ziekte die niet meer curatief kan behandeld worden en waarvan de klachten en symptomen die ze veroorzaakt onvoldoende onder controle kunnen worden zodat hethet lijden onbehandelkbaar wordt. </a:t>
            </a:r>
          </a:p>
          <a:p>
            <a:r>
              <a:rPr lang="nl-BE"/>
              <a:t>De voorwaarde voor de volwassen patiënten houdt in dat ook psychiatrische volwaasen patiënten euthanasie kunnen vragen. Tussen de regels staat ook dat de aandoening niet levensbedreigend moet zijn. en dat de patiënt zich bijgevolkg niet in een terminbale levensfase moet bevinden.</a:t>
            </a:r>
          </a:p>
          <a:p>
            <a:r>
              <a:rPr lang="nl-BE"/>
              <a:t>Voor de minderjarigen zijn de voorwaarden beduidend strenger. enerzijds een minderjarige psychiatrische patiënt kan geen euthanasie krijgen. Anderzijds moet de minderjarige wel aan een levensbedreigende ziekte lijden waardoor hij zich in een terminale levensfase bevindt. Bovendien heeft hij een schriftelijke toestemming nodig van zijn vertegenwoordiger(s) zijnde veelal de ouders.</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32</a:t>
            </a:fld>
            <a:endParaRPr lang="fr-BE"/>
          </a:p>
        </p:txBody>
      </p:sp>
    </p:spTree>
    <p:extLst>
      <p:ext uri="{BB962C8B-B14F-4D97-AF65-F5344CB8AC3E}">
        <p14:creationId xmlns:p14="http://schemas.microsoft.com/office/powerpoint/2010/main" val="627090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Verzoek met de hand geschreven of getypt.</a:t>
            </a:r>
          </a:p>
          <a:p>
            <a:r>
              <a:rPr lang="nl-BE" dirty="0"/>
              <a:t>In geval patiënt zelf niet kan schrijven is er een procedure voorzien. Eén ding is duidelijk, familie mag dat niet in de plaats van de betrokkene schrijven. Ook een arts mag dit niet schrijven voor de de patiënt want hij treedt op als getuige.</a:t>
            </a:r>
          </a:p>
          <a:p>
            <a:r>
              <a:rPr lang="nl-BE" dirty="0"/>
              <a:t>Herhaald wil niet zeggen dat dit steeds schriftelijk moet gebeuren. Wel moet de reden van het verzoek over dezelfde aandoening gaan.</a:t>
            </a:r>
          </a:p>
          <a:p>
            <a:r>
              <a:rPr lang="nl-BE" dirty="0"/>
              <a:t>Een verzoek kan ten allen tijde worden ingetrokken ook mondeling. Vandaar dat de uitvoerende arts voor het uitvoeren aan de patiênt moet vragen of hij dat nog steds wenst.</a:t>
            </a:r>
          </a:p>
          <a:p>
            <a:endParaRPr lang="nl-BE"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33</a:t>
            </a:fld>
            <a:endParaRPr lang="fr-BE"/>
          </a:p>
        </p:txBody>
      </p:sp>
    </p:spTree>
    <p:extLst>
      <p:ext uri="{BB962C8B-B14F-4D97-AF65-F5344CB8AC3E}">
        <p14:creationId xmlns:p14="http://schemas.microsoft.com/office/powerpoint/2010/main" val="2534100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Verzoek met de hand geschreven of getypt.</a:t>
            </a:r>
          </a:p>
          <a:p>
            <a:r>
              <a:rPr lang="nl-BE"/>
              <a:t>In geval patiënt zelf niet kan schrijven is er een procedure voorzien. Eén ding is duidelijk, familie mag dat niet in de plaats van de betrokkene schrijven. Ook een arts mag dit niet schrijven voor de de patiënt want hij treedt op als getuige.</a:t>
            </a:r>
          </a:p>
          <a:p>
            <a:r>
              <a:rPr lang="nl-BE"/>
              <a:t>Herhaald wil niet zeggen dat dit steeds schriftelijk moet gebeuren. Wel moet de reden van het verzoek over dezelfde aandoening gaan.</a:t>
            </a:r>
          </a:p>
          <a:p>
            <a:r>
              <a:rPr lang="nl-BE"/>
              <a:t>Een verzoek kan ten allen tijde worden ingetrokken ook mondeling. Vandaar dat de uitvoerende arts voor het uitvoeren aan de patiênt moet vragen of hij dat nog steds wenst.</a:t>
            </a:r>
          </a:p>
          <a:p>
            <a:endParaRPr lang="nl-BE"/>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34</a:t>
            </a:fld>
            <a:endParaRPr lang="fr-BE"/>
          </a:p>
        </p:txBody>
      </p:sp>
    </p:spTree>
    <p:extLst>
      <p:ext uri="{BB962C8B-B14F-4D97-AF65-F5344CB8AC3E}">
        <p14:creationId xmlns:p14="http://schemas.microsoft.com/office/powerpoint/2010/main" val="3824607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C836-7B9A-9346-43F1-60E2B5F196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88A63F-B143-D6A8-D763-A419055823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B6775F-E380-89CF-3CCD-B3B5ABD624EA}"/>
              </a:ext>
            </a:extLst>
          </p:cNvPr>
          <p:cNvSpPr>
            <a:spLocks noGrp="1"/>
          </p:cNvSpPr>
          <p:nvPr>
            <p:ph type="body" idx="1"/>
          </p:nvPr>
        </p:nvSpPr>
        <p:spPr/>
        <p:txBody>
          <a:bodyPr/>
          <a:lstStyle/>
          <a:p>
            <a:r>
              <a:rPr lang="nl-NL" dirty="0"/>
              <a:t>Kijken we nu naar de toepassing van deze wet vanaf het in voege treden in sept. 2002 tot 31 oktober 2025.</a:t>
            </a:r>
          </a:p>
          <a:p>
            <a:r>
              <a:rPr lang="nl-NL" dirty="0"/>
              <a:t>Het gaat om 37.750 dossiers</a:t>
            </a:r>
          </a:p>
          <a:p>
            <a:r>
              <a:rPr lang="nl-NL" dirty="0"/>
              <a:t>Dit onderzoek steunt op de analyse van de registratiedocumenten die en arts moet invullen nadat hij een euthanasie heeft uitgevoerd. Intussen hebben we heel veel cijfers verzameld. Ik heeft u enkele ter illustratie.</a:t>
            </a:r>
          </a:p>
        </p:txBody>
      </p:sp>
      <p:sp>
        <p:nvSpPr>
          <p:cNvPr id="4" name="Tijdelijke aanduiding voor dianummer 3">
            <a:extLst>
              <a:ext uri="{FF2B5EF4-FFF2-40B4-BE49-F238E27FC236}">
                <a16:creationId xmlns:a16="http://schemas.microsoft.com/office/drawing/2014/main" id="{6BE6384A-432F-EFCF-F4FB-D0E36E4675FC}"/>
              </a:ext>
            </a:extLst>
          </p:cNvPr>
          <p:cNvSpPr>
            <a:spLocks noGrp="1"/>
          </p:cNvSpPr>
          <p:nvPr>
            <p:ph type="sldNum" sz="quarter" idx="5"/>
          </p:nvPr>
        </p:nvSpPr>
        <p:spPr/>
        <p:txBody>
          <a:bodyPr/>
          <a:lstStyle/>
          <a:p>
            <a:fld id="{CDA71780-AF1D-8A4D-BD20-8E8B95C083F5}" type="slidenum">
              <a:rPr lang="nl-NL" smtClean="0"/>
              <a:t>35</a:t>
            </a:fld>
            <a:endParaRPr lang="nl-NL"/>
          </a:p>
        </p:txBody>
      </p:sp>
    </p:spTree>
    <p:extLst>
      <p:ext uri="{BB962C8B-B14F-4D97-AF65-F5344CB8AC3E}">
        <p14:creationId xmlns:p14="http://schemas.microsoft.com/office/powerpoint/2010/main" val="763705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0B1E8-8CF0-4AE5-72B1-A47FEE506F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B48FAA-44DF-32D6-FEC5-A7FB4B13E19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76E5824-1C5E-249A-42E7-65155D181EFE}"/>
              </a:ext>
            </a:extLst>
          </p:cNvPr>
          <p:cNvSpPr>
            <a:spLocks noGrp="1"/>
          </p:cNvSpPr>
          <p:nvPr>
            <p:ph type="body" idx="1"/>
          </p:nvPr>
        </p:nvSpPr>
        <p:spPr/>
        <p:txBody>
          <a:bodyPr/>
          <a:lstStyle/>
          <a:p>
            <a:pPr defTabSz="966155">
              <a:defRPr/>
            </a:pPr>
            <a:r>
              <a:rPr lang="nl-BE" sz="1400" dirty="0"/>
              <a:t>In de 1</a:t>
            </a:r>
            <a:r>
              <a:rPr lang="nl-BE" sz="1400" baseline="30000" dirty="0"/>
              <a:t>ste</a:t>
            </a:r>
            <a:r>
              <a:rPr lang="nl-BE" sz="1400" dirty="0"/>
              <a:t>  grafiek toont dat sind het in voege treden van de wet in 2002 het aantal euthanasie stelselmatig is gestegen met uitzondering van 2020. Dat is het jaar van de covid pandemie en ook het jaar van het assissenproces Tine Nijs. Na 2021 heeft de stijging zich verder gezet. Tussen 2022 en 2024 is het aantal met 1000 euthanasie toegenomen of met 33%. Het roodkleurig gedeelte van de balkjes zijn het aantal Nederlandstalige dossier. Het groen gedeelte het aantal Franstalige dossier.</a:t>
            </a:r>
          </a:p>
          <a:p>
            <a:pPr defTabSz="966155">
              <a:defRPr/>
            </a:pPr>
            <a:endParaRPr lang="nl-BE" sz="1400" dirty="0"/>
          </a:p>
          <a:p>
            <a:pPr defTabSz="966155">
              <a:defRPr/>
            </a:pPr>
            <a:r>
              <a:rPr lang="nl-BE" sz="1400" dirty="0"/>
              <a:t>De 2</a:t>
            </a:r>
            <a:r>
              <a:rPr lang="nl-BE" sz="1400" baseline="30000" dirty="0"/>
              <a:t>de</a:t>
            </a:r>
            <a:r>
              <a:rPr lang="nl-BE" sz="1400" dirty="0"/>
              <a:t> grafiek toont de vehouding tussen de totale jaarlijkse sterfte in ons land en de jaarlijkse sterfte door euthanasie. Opnieuw zie je een jaarlijkse toename uitgezonderd het COVIDjaar 2020. In 2024 bedroeg het sterfte door euthanasie 3,6% van de totale sterfte.</a:t>
            </a:r>
          </a:p>
        </p:txBody>
      </p:sp>
      <p:sp>
        <p:nvSpPr>
          <p:cNvPr id="4" name="Espace réservé du numéro de diapositive 3">
            <a:extLst>
              <a:ext uri="{FF2B5EF4-FFF2-40B4-BE49-F238E27FC236}">
                <a16:creationId xmlns:a16="http://schemas.microsoft.com/office/drawing/2014/main" id="{6A69E7CC-23A0-FD44-75A1-78DCC5574B8F}"/>
              </a:ext>
            </a:extLst>
          </p:cNvPr>
          <p:cNvSpPr>
            <a:spLocks noGrp="1"/>
          </p:cNvSpPr>
          <p:nvPr>
            <p:ph type="sldNum" sz="quarter" idx="10"/>
          </p:nvPr>
        </p:nvSpPr>
        <p:spPr/>
        <p:txBody>
          <a:bodyPr/>
          <a:lstStyle/>
          <a:p>
            <a:fld id="{1F8BBE0F-D0F1-4A15-B3DD-FC6F48FDEC09}" type="slidenum">
              <a:rPr lang="fr-BE" smtClean="0"/>
              <a:t>36</a:t>
            </a:fld>
            <a:endParaRPr lang="fr-BE"/>
          </a:p>
        </p:txBody>
      </p:sp>
    </p:spTree>
    <p:extLst>
      <p:ext uri="{BB962C8B-B14F-4D97-AF65-F5344CB8AC3E}">
        <p14:creationId xmlns:p14="http://schemas.microsoft.com/office/powerpoint/2010/main" val="104213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EF2F-F461-0766-9916-707B383FC6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86AF24-722D-630E-F8C1-F5B81A7E029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7D668F4-B4D7-E87C-9D79-75005483C1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cs typeface="Calibri" panose="020F0502020204030204" pitchFamily="34" charset="0"/>
              </a:rPr>
              <a:t>Wat zijn nu de belangrijkste categorieën van aandoeningen waarom patiënten om euthanasie verzoeken?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cs typeface="Calibri" panose="020F0502020204030204" pitchFamily="34" charset="0"/>
              </a:rPr>
              <a:t>Zoals te verwachten vormt de groep oncologische patiënten de belangrijkste groep. Inderdaad is er weinig discussie over euthanasie bij kankerpatiënten.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cs typeface="Calibri" panose="020F0502020204030204" pitchFamily="34" charset="0"/>
              </a:rPr>
              <a:t>De 2</a:t>
            </a:r>
            <a:r>
              <a:rPr lang="nl-NL" baseline="30000" dirty="0">
                <a:latin typeface="Calibri" panose="020F0502020204030204" pitchFamily="34" charset="0"/>
                <a:cs typeface="Calibri" panose="020F0502020204030204" pitchFamily="34" charset="0"/>
              </a:rPr>
              <a:t>de</a:t>
            </a:r>
            <a:r>
              <a:rPr lang="nl-NL" dirty="0">
                <a:latin typeface="Calibri" panose="020F0502020204030204" pitchFamily="34" charset="0"/>
                <a:cs typeface="Calibri" panose="020F0502020204030204" pitchFamily="34" charset="0"/>
              </a:rPr>
              <a:t> belangrijkste groep zijn patiënten die een polypathologie vertonen. In Nederland behoort o.a. de groep patiënten met stapelingsziekten tot deze </a:t>
            </a:r>
            <a:r>
              <a:rPr lang="nl-NL" dirty="0" err="1">
                <a:latin typeface="Calibri" panose="020F0502020204030204" pitchFamily="34" charset="0"/>
                <a:cs typeface="Calibri" panose="020F0502020204030204" pitchFamily="34" charset="0"/>
              </a:rPr>
              <a:t>groep.daar</a:t>
            </a:r>
            <a:r>
              <a:rPr lang="nl-NL" dirty="0">
                <a:latin typeface="Calibri" panose="020F0502020204030204" pitchFamily="34" charset="0"/>
                <a:cs typeface="Calibri" panose="020F0502020204030204" pitchFamily="34" charset="0"/>
              </a:rPr>
              <a:t> komen we op terug.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cs typeface="Calibri" panose="020F0502020204030204" pitchFamily="34" charset="0"/>
              </a:rPr>
              <a:t>Opvallend is het beperkt aantal psychiatrisch patiënten, het 1</a:t>
            </a:r>
            <a:r>
              <a:rPr lang="nl-NL" baseline="30000" dirty="0">
                <a:latin typeface="Calibri" panose="020F0502020204030204" pitchFamily="34" charset="0"/>
                <a:cs typeface="Calibri" panose="020F0502020204030204" pitchFamily="34" charset="0"/>
              </a:rPr>
              <a:t>ste</a:t>
            </a:r>
            <a:r>
              <a:rPr lang="nl-NL" dirty="0">
                <a:latin typeface="Calibri" panose="020F0502020204030204" pitchFamily="34" charset="0"/>
                <a:cs typeface="Calibri" panose="020F0502020204030204" pitchFamily="34" charset="0"/>
              </a:rPr>
              <a:t> rode Balkje, die euthanasie ondergingen. Nochtans is er in de media regelmatig over deze groep discussie. Sommige willen deze groep uitsluiten van de mogelijkheid tot euthanasie. Ook de die op basis van en dementieel syndroom euthanasie hebben ondergaan is beperkt. Over deze groep ligt in het parlement een wetsvoorstel om de wilsverklaring euthanasie uit te breiden tot alle patiënten die definitief wilsonbekwaam geworden zijn. Op 2 partijen na staan de partijen positief tegenover deze uitbreiding.</a:t>
            </a:r>
            <a:endParaRPr lang="nl-BE"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2AF59EC9-68D6-8C07-C371-629623002022}"/>
              </a:ext>
            </a:extLst>
          </p:cNvPr>
          <p:cNvSpPr>
            <a:spLocks noGrp="1"/>
          </p:cNvSpPr>
          <p:nvPr>
            <p:ph type="sldNum" sz="quarter" idx="10"/>
          </p:nvPr>
        </p:nvSpPr>
        <p:spPr/>
        <p:txBody>
          <a:bodyPr/>
          <a:lstStyle/>
          <a:p>
            <a:fld id="{1F8BBE0F-D0F1-4A15-B3DD-FC6F48FDEC09}" type="slidenum">
              <a:rPr lang="fr-BE" smtClean="0"/>
              <a:t>37</a:t>
            </a:fld>
            <a:endParaRPr lang="fr-BE"/>
          </a:p>
        </p:txBody>
      </p:sp>
    </p:spTree>
    <p:extLst>
      <p:ext uri="{BB962C8B-B14F-4D97-AF65-F5344CB8AC3E}">
        <p14:creationId xmlns:p14="http://schemas.microsoft.com/office/powerpoint/2010/main" val="2585260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Gill Sans MT" panose="020B0502020104020203" pitchFamily="34" charset="0"/>
              <a:buNone/>
            </a:pPr>
            <a:r>
              <a:rPr lang="nl-NL" sz="3200" dirty="0"/>
              <a:t>Uit het voorgaande kan men gemakkelijk de redenen afleiden waarom patiënten om euthanasie verzoeken. </a:t>
            </a:r>
          </a:p>
          <a:p>
            <a:pPr marL="0" indent="0">
              <a:buFont typeface="Gill Sans MT" panose="020B0502020104020203" pitchFamily="34" charset="0"/>
              <a:buNone/>
            </a:pPr>
            <a:r>
              <a:rPr lang="nl-NL" sz="3200" dirty="0">
                <a:solidFill>
                  <a:schemeClr val="tx1">
                    <a:lumMod val="65000"/>
                    <a:lumOff val="35000"/>
                  </a:schemeClr>
                </a:solidFill>
                <a:latin typeface="Gill Sans MT" panose="020B0502020104020203" pitchFamily="34" charset="77"/>
              </a:rPr>
              <a:t>1. Het gaat altijd om ernstige en ongeneeslijke ziekte(n) in de eindfase veelal met een snelle achteruitgang van de algemene toestand en het feit dat er geen behandeling meer is waardoor patiënt is terecht gekomen in een medisch uitzichtloze toestand. </a:t>
            </a:r>
          </a:p>
          <a:p>
            <a:pPr marL="0" indent="0">
              <a:buFont typeface="Gill Sans MT" panose="020B0502020104020203" pitchFamily="34" charset="0"/>
              <a:buNone/>
            </a:pPr>
            <a:r>
              <a:rPr lang="nl-NL" sz="3200" dirty="0">
                <a:solidFill>
                  <a:schemeClr val="tx1">
                    <a:lumMod val="65000"/>
                    <a:lumOff val="35000"/>
                  </a:schemeClr>
                </a:solidFill>
                <a:latin typeface="Gill Sans MT" panose="020B0502020104020203" pitchFamily="34" charset="77"/>
              </a:rPr>
              <a:t>2. Het gaat om moeilijk tot niet behandelbare uitputtende symptomen die een extreem fysisch en/of psychisch lijden veroorzaken.</a:t>
            </a:r>
          </a:p>
          <a:p>
            <a:pPr marL="0" indent="0">
              <a:buFont typeface="Gill Sans MT" panose="020B0502020104020203" pitchFamily="34" charset="0"/>
              <a:buNone/>
            </a:pPr>
            <a:r>
              <a:rPr lang="nl-NL" sz="3200" dirty="0">
                <a:solidFill>
                  <a:schemeClr val="tx1">
                    <a:lumMod val="65000"/>
                    <a:lumOff val="35000"/>
                  </a:schemeClr>
                </a:solidFill>
                <a:latin typeface="Gill Sans MT" panose="020B0502020104020203" pitchFamily="34" charset="77"/>
              </a:rPr>
              <a:t>3. Het besef bij de patiënt dat er geen kans is op beterschap wat op zijn beurt het besef van uitzichtloosheid gaat versterken.</a:t>
            </a:r>
          </a:p>
          <a:p>
            <a:pPr marL="0" indent="0">
              <a:buFont typeface="Gill Sans MT" panose="020B0502020104020203" pitchFamily="34" charset="0"/>
              <a:buNone/>
            </a:pPr>
            <a:r>
              <a:rPr lang="nl-NL" sz="3200" dirty="0">
                <a:solidFill>
                  <a:schemeClr val="tx1">
                    <a:lumMod val="65000"/>
                    <a:lumOff val="35000"/>
                  </a:schemeClr>
                </a:solidFill>
                <a:latin typeface="Gill Sans MT" panose="020B0502020104020203" pitchFamily="34" charset="77"/>
              </a:rPr>
              <a:t>4. Velen zijn dan ook angstig voor het verdere lijden en verdere aftakeling wat maakt dat ze </a:t>
            </a:r>
            <a:r>
              <a:rPr lang="nl-NL" sz="3200" dirty="0">
                <a:solidFill>
                  <a:srgbClr val="FF0000"/>
                </a:solidFill>
                <a:latin typeface="Gill Sans MT" panose="020B0502020104020203" pitchFamily="34" charset="77"/>
              </a:rPr>
              <a:t>nauwelijks levenskwaliteit ervaren.</a:t>
            </a:r>
          </a:p>
          <a:p>
            <a:pPr marL="0" indent="0">
              <a:buFont typeface="Gill Sans MT" panose="020B0502020104020203" pitchFamily="34" charset="0"/>
              <a:buNone/>
            </a:pPr>
            <a:r>
              <a:rPr lang="nl-NL" sz="3200" dirty="0">
                <a:solidFill>
                  <a:schemeClr val="tx1">
                    <a:lumMod val="65000"/>
                    <a:lumOff val="35000"/>
                  </a:schemeClr>
                </a:solidFill>
                <a:latin typeface="Gill Sans MT" panose="020B0502020104020203" pitchFamily="34" charset="77"/>
              </a:rPr>
              <a:t>5. Uiteindelijk is voor velen het leven zinloos geworden, meer nog het leven wordt als mensonwaardig aangevoeld en de dood als menswaardig. Vandaar dat velen met grote dankbaarheid het levenseinde aanvaarden.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3200" dirty="0"/>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38</a:t>
            </a:fld>
            <a:endParaRPr lang="fr-BE"/>
          </a:p>
        </p:txBody>
      </p:sp>
    </p:spTree>
    <p:extLst>
      <p:ext uri="{BB962C8B-B14F-4D97-AF65-F5344CB8AC3E}">
        <p14:creationId xmlns:p14="http://schemas.microsoft.com/office/powerpoint/2010/main" val="4113687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39</a:t>
            </a:fld>
            <a:endParaRPr lang="fr-BE"/>
          </a:p>
        </p:txBody>
      </p:sp>
    </p:spTree>
    <p:extLst>
      <p:ext uri="{BB962C8B-B14F-4D97-AF65-F5344CB8AC3E}">
        <p14:creationId xmlns:p14="http://schemas.microsoft.com/office/powerpoint/2010/main" val="2703323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t>Polypathologie is gedefinieerd als het gelijktijdig voorkomen van meerdere chronische of acute maar vooral evolutieve aandoeningen bij één en dezelfde patiënt.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t>De medische uitzichtloosheid ontstaat wanneer ondanks behandeling de morbiditeit blijft toenemen waardoor de levenskwaliteit sterk gaat dalen en het sterfterisico toeneemt. Vandaar dat 50% van deze patiënten terminaal zijn en uitsluitend palliatief kunnen worden behandeld.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t>Polypathologie ontwikkelt zich over de jaren heen vandaar dat het somatische lijden zeer frequent oorzaak is van een even belangrijk psychisch lijden dat dikwijls als levensmoeheid of voltooid leven wordt beschreven. Opvallend is dat antidepressiva weinig effect op hebben op dit psychisch lijden.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320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sz="3200" dirty="0"/>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40</a:t>
            </a:fld>
            <a:endParaRPr lang="fr-BE"/>
          </a:p>
        </p:txBody>
      </p:sp>
    </p:spTree>
    <p:extLst>
      <p:ext uri="{BB962C8B-B14F-4D97-AF65-F5344CB8AC3E}">
        <p14:creationId xmlns:p14="http://schemas.microsoft.com/office/powerpoint/2010/main" val="21193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2B73-8074-787E-2BE8-CF849B0AFD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05CF9A-5A89-75C8-1B37-3F86940AF3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80BDC1-7C41-6855-C786-304C26DB2AB4}"/>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Het recht op gezindheidsinformatie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1" dirty="0"/>
              <a:t>De graduele therapeutische exceptie.</a:t>
            </a:r>
          </a:p>
          <a:p>
            <a:pPr marL="171450" indent="-171450">
              <a:buFontTx/>
              <a:buChar char="-"/>
            </a:pPr>
            <a:r>
              <a:rPr lang="nl-BE" sz="1200" b="1" i="0" u="none" strike="noStrike" kern="1200" dirty="0">
                <a:solidFill>
                  <a:schemeClr val="tx1"/>
                </a:solidFill>
                <a:effectLst/>
                <a:latin typeface="+mn-lt"/>
                <a:ea typeface="+mn-ea"/>
                <a:cs typeface="+mn-cs"/>
              </a:rPr>
              <a:t>Bescherming van de patiënt</a:t>
            </a:r>
            <a:r>
              <a:rPr lang="nl-BE" sz="1200" b="0" i="0" u="none" strike="noStrike" kern="1200" dirty="0">
                <a:solidFill>
                  <a:schemeClr val="tx1"/>
                </a:solidFill>
                <a:effectLst/>
                <a:latin typeface="+mn-lt"/>
                <a:ea typeface="+mn-ea"/>
                <a:cs typeface="+mn-cs"/>
              </a:rPr>
              <a:t>: Bepaalde informatie (bijvoorbeeld over een zeer ernstige, mogelijk fatale diagnose of de zwaarte van een ingreep) kan een patiënt emotioneel of psychisch zo schaden dat dit een belemmering vormt voor zijn welzijn of het instemmen met een noodzakelijke behandeling.</a:t>
            </a:r>
          </a:p>
          <a:p>
            <a:pPr marL="171450" indent="-171450">
              <a:buFontTx/>
              <a:buChar char="-"/>
            </a:pPr>
            <a:r>
              <a:rPr lang="nl-BE" sz="1200" b="1" i="0" u="none" strike="noStrike" kern="1200" dirty="0">
                <a:solidFill>
                  <a:schemeClr val="tx1"/>
                </a:solidFill>
                <a:effectLst/>
                <a:latin typeface="+mn-lt"/>
                <a:ea typeface="+mn-ea"/>
                <a:cs typeface="+mn-cs"/>
              </a:rPr>
              <a:t>Therapeutische exceptie </a:t>
            </a:r>
            <a:r>
              <a:rPr lang="nl-BE" sz="1200" b="0" i="0" u="none" strike="noStrike" kern="1200" dirty="0">
                <a:solidFill>
                  <a:schemeClr val="tx1"/>
                </a:solidFill>
                <a:effectLst/>
                <a:latin typeface="+mn-lt"/>
                <a:ea typeface="+mn-ea"/>
                <a:cs typeface="+mn-cs"/>
              </a:rPr>
              <a:t>betekent dat de patiënt zijn lot in handen van de arts legt en hem opdraagtte doen wat hem het beste lijkt.</a:t>
            </a:r>
          </a:p>
          <a:p>
            <a:r>
              <a:rPr lang="nl-BE" sz="1200" b="1" i="0" u="none" strike="noStrike" kern="1200" dirty="0">
                <a:solidFill>
                  <a:schemeClr val="tx1"/>
                </a:solidFill>
                <a:effectLst/>
                <a:latin typeface="+mn-lt"/>
                <a:ea typeface="+mn-ea"/>
                <a:cs typeface="+mn-cs"/>
              </a:rPr>
              <a:t>- Vertrouwen</a:t>
            </a:r>
            <a:r>
              <a:rPr lang="nl-BE" sz="1200" b="0" i="0" u="none" strike="noStrike" kern="1200" dirty="0">
                <a:solidFill>
                  <a:schemeClr val="tx1"/>
                </a:solidFill>
                <a:effectLst/>
                <a:latin typeface="+mn-lt"/>
                <a:ea typeface="+mn-ea"/>
                <a:cs typeface="+mn-cs"/>
              </a:rPr>
              <a:t>: Door de informatie zorgvuldig te doseren, tracht de arts de patiënt de tijd te geven om te wennen aan de situatie, zonder het fundamentele vertrouwen in de therapeutische relatie te schaden dat zou kunnen ontstaan door een directe leugen of verzwijging</a:t>
            </a:r>
          </a:p>
          <a:p>
            <a:r>
              <a:rPr lang="nl-NL" b="1" dirty="0"/>
              <a:t>Kwaliteitsvolle zorg:</a:t>
            </a:r>
          </a:p>
          <a:p>
            <a:r>
              <a:rPr lang="nl-BE" sz="1200" b="0" i="0" u="none" strike="noStrike" kern="1200" dirty="0">
                <a:solidFill>
                  <a:schemeClr val="tx1"/>
                </a:solidFill>
                <a:effectLst/>
                <a:latin typeface="+mn-lt"/>
                <a:ea typeface="+mn-ea"/>
                <a:cs typeface="+mn-cs"/>
              </a:rPr>
              <a:t> -zorgverlener moet handelen volgens jouw behoeften en daarbij je menselijke waardigheid respecteren. Je zorgverlener moet je morele, culturele en religieuze waarden respecteren. </a:t>
            </a:r>
            <a:endParaRPr lang="nl-NL" dirty="0"/>
          </a:p>
        </p:txBody>
      </p:sp>
      <p:sp>
        <p:nvSpPr>
          <p:cNvPr id="4" name="Tijdelijke aanduiding voor dianummer 3">
            <a:extLst>
              <a:ext uri="{FF2B5EF4-FFF2-40B4-BE49-F238E27FC236}">
                <a16:creationId xmlns:a16="http://schemas.microsoft.com/office/drawing/2014/main" id="{AFD7A6A4-B8F6-B242-563B-56AF14DF76DD}"/>
              </a:ext>
            </a:extLst>
          </p:cNvPr>
          <p:cNvSpPr>
            <a:spLocks noGrp="1"/>
          </p:cNvSpPr>
          <p:nvPr>
            <p:ph type="sldNum" sz="quarter" idx="5"/>
          </p:nvPr>
        </p:nvSpPr>
        <p:spPr/>
        <p:txBody>
          <a:bodyPr/>
          <a:lstStyle/>
          <a:p>
            <a:fld id="{1F8BBE0F-D0F1-4A15-B3DD-FC6F48FDEC09}" type="slidenum">
              <a:rPr lang="fr-BE" smtClean="0"/>
              <a:t>4</a:t>
            </a:fld>
            <a:endParaRPr lang="fr-BE" dirty="0"/>
          </a:p>
        </p:txBody>
      </p:sp>
    </p:spTree>
    <p:extLst>
      <p:ext uri="{BB962C8B-B14F-4D97-AF65-F5344CB8AC3E}">
        <p14:creationId xmlns:p14="http://schemas.microsoft.com/office/powerpoint/2010/main" val="2189192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535F7-E3F1-96B8-6FF7-F9A32E7D7F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AB83F1-4687-6D90-E8B6-B01816B266A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17DB263-8E14-CA4F-A5CD-45668E5183E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200" dirty="0"/>
              <a:t>90% is ouder dan 70Jaar. 70% &gt; 80 jaar en 30% is ouder dan 90 jaar. </a:t>
            </a:r>
          </a:p>
          <a:p>
            <a:pPr marL="0" marR="0" indent="0" algn="l" defTabSz="914400" rtl="0" eaLnBrk="1" fontAlgn="auto" latinLnBrk="0" hangingPunct="1">
              <a:lnSpc>
                <a:spcPct val="100000"/>
              </a:lnSpc>
              <a:spcBef>
                <a:spcPts val="0"/>
              </a:spcBef>
              <a:spcAft>
                <a:spcPts val="0"/>
              </a:spcAft>
              <a:buClrTx/>
              <a:buSzTx/>
              <a:buFontTx/>
              <a:buNone/>
              <a:tabLst/>
              <a:defRPr/>
            </a:pPr>
            <a:r>
              <a:rPr lang="nl-BE" sz="3200" dirty="0"/>
              <a:t>In grafiek 2 ziet men dat sinds 2016 het aantal polypathologie patiënten die euthanasie hebben ondergaan jaarlijks toeneemt. In 2023 bedroeg dit 23% en in 2024 27%..</a:t>
            </a:r>
          </a:p>
        </p:txBody>
      </p:sp>
      <p:sp>
        <p:nvSpPr>
          <p:cNvPr id="4" name="Espace réservé du numéro de diapositive 3">
            <a:extLst>
              <a:ext uri="{FF2B5EF4-FFF2-40B4-BE49-F238E27FC236}">
                <a16:creationId xmlns:a16="http://schemas.microsoft.com/office/drawing/2014/main" id="{F44BE53B-F701-E045-484A-E782AECDF65D}"/>
              </a:ext>
            </a:extLst>
          </p:cNvPr>
          <p:cNvSpPr>
            <a:spLocks noGrp="1"/>
          </p:cNvSpPr>
          <p:nvPr>
            <p:ph type="sldNum" sz="quarter" idx="10"/>
          </p:nvPr>
        </p:nvSpPr>
        <p:spPr/>
        <p:txBody>
          <a:bodyPr/>
          <a:lstStyle/>
          <a:p>
            <a:fld id="{1F8BBE0F-D0F1-4A15-B3DD-FC6F48FDEC09}" type="slidenum">
              <a:rPr lang="fr-BE" smtClean="0"/>
              <a:t>41</a:t>
            </a:fld>
            <a:endParaRPr lang="fr-BE"/>
          </a:p>
        </p:txBody>
      </p:sp>
    </p:spTree>
    <p:extLst>
      <p:ext uri="{BB962C8B-B14F-4D97-AF65-F5344CB8AC3E}">
        <p14:creationId xmlns:p14="http://schemas.microsoft.com/office/powerpoint/2010/main" val="3404104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42</a:t>
            </a:fld>
            <a:endParaRPr lang="fr-BE"/>
          </a:p>
        </p:txBody>
      </p:sp>
    </p:spTree>
    <p:extLst>
      <p:ext uri="{BB962C8B-B14F-4D97-AF65-F5344CB8AC3E}">
        <p14:creationId xmlns:p14="http://schemas.microsoft.com/office/powerpoint/2010/main" val="543898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DA1E-DBF5-0B52-283D-0C59C01A6E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B38E4F-4561-405B-15AD-A0B5A0AC49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AF388A1-E240-4FDA-D11C-00609C2CEACE}"/>
              </a:ext>
            </a:extLst>
          </p:cNvPr>
          <p:cNvSpPr>
            <a:spLocks noGrp="1"/>
          </p:cNvSpPr>
          <p:nvPr>
            <p:ph type="body" idx="1"/>
          </p:nvPr>
        </p:nvSpPr>
        <p:spPr/>
        <p:txBody>
          <a:bodyPr/>
          <a:lstStyle/>
          <a:p>
            <a:pPr marL="342900" lvl="0" indent="-342900">
              <a:buSzPts val="1400"/>
              <a:buFont typeface="Calibri" panose="020F0502020204030204" pitchFamily="34" charset="0"/>
              <a:buAutoNum type="arabicPeriod"/>
            </a:pPr>
            <a:r>
              <a:rPr lang="nl-BE" dirty="0"/>
              <a:t> </a:t>
            </a: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Euthanasie bij </a:t>
            </a:r>
            <a:r>
              <a:rPr lang="nl-NL"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‘verworven onomkeerbare wilsonbekwaamheid’ </a:t>
            </a: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a.g.v. een niet aangeboren hersenaandoening (NAH) op basis van een voorafgaande wilsverklaring.</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gaat over patiënten die enerzijds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plots</a:t>
            </a:r>
            <a:r>
              <a:rPr lang="nl-NL" sz="1800" dirty="0">
                <a:effectLst/>
                <a:latin typeface="Calibri" panose="020F0502020204030204" pitchFamily="34" charset="0"/>
                <a:ea typeface="Calibri" panose="020F0502020204030204" pitchFamily="34" charset="0"/>
                <a:cs typeface="Times New Roman" panose="02020603050405020304" pitchFamily="18" charset="0"/>
              </a:rPr>
              <a:t> definitief wilsonbekwaam geworden zijn a.g.v. een hersentrombose of een hersenbloeding of een herseninfectie of hersentrauma en anderzijds patiënten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langzaam</a:t>
            </a:r>
            <a:r>
              <a:rPr lang="nl-NL" sz="1800" dirty="0">
                <a:effectLst/>
                <a:latin typeface="Calibri" panose="020F0502020204030204" pitchFamily="34" charset="0"/>
                <a:ea typeface="Calibri" panose="020F0502020204030204" pitchFamily="34" charset="0"/>
                <a:cs typeface="Times New Roman" panose="02020603050405020304" pitchFamily="18" charset="0"/>
              </a:rPr>
              <a:t> wilsonbekwaam worden die a.g.v. een neurodegeneratieve ziekte zoals vb. de ziekte van Alzheimer. Ter illustratie 2 voorbeelden</a:t>
            </a:r>
            <a:r>
              <a:rPr lang="nl-BE" dirty="0">
                <a:effectLst/>
              </a:rPr>
              <a:t> </a:t>
            </a:r>
            <a:endParaRPr lang="nl-BE" dirty="0"/>
          </a:p>
        </p:txBody>
      </p:sp>
      <p:sp>
        <p:nvSpPr>
          <p:cNvPr id="4" name="Tijdelijke aanduiding voor dianummer 3">
            <a:extLst>
              <a:ext uri="{FF2B5EF4-FFF2-40B4-BE49-F238E27FC236}">
                <a16:creationId xmlns:a16="http://schemas.microsoft.com/office/drawing/2014/main" id="{0D5FBF6D-592D-1B1D-8F5D-99997EC75871}"/>
              </a:ext>
            </a:extLst>
          </p:cNvPr>
          <p:cNvSpPr>
            <a:spLocks noGrp="1"/>
          </p:cNvSpPr>
          <p:nvPr>
            <p:ph type="sldNum" sz="quarter" idx="5"/>
          </p:nvPr>
        </p:nvSpPr>
        <p:spPr/>
        <p:txBody>
          <a:bodyPr/>
          <a:lstStyle/>
          <a:p>
            <a:fld id="{1F8BBE0F-D0F1-4A15-B3DD-FC6F48FDEC09}" type="slidenum">
              <a:rPr lang="fr-BE" smtClean="0"/>
              <a:t>44</a:t>
            </a:fld>
            <a:endParaRPr lang="fr-BE" dirty="0"/>
          </a:p>
        </p:txBody>
      </p:sp>
    </p:spTree>
    <p:extLst>
      <p:ext uri="{BB962C8B-B14F-4D97-AF65-F5344CB8AC3E}">
        <p14:creationId xmlns:p14="http://schemas.microsoft.com/office/powerpoint/2010/main" val="879956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45</a:t>
            </a:fld>
            <a:endParaRPr lang="fr-BE"/>
          </a:p>
        </p:txBody>
      </p:sp>
    </p:spTree>
    <p:extLst>
      <p:ext uri="{BB962C8B-B14F-4D97-AF65-F5344CB8AC3E}">
        <p14:creationId xmlns:p14="http://schemas.microsoft.com/office/powerpoint/2010/main" val="2593343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32C08-7FBE-2104-692F-972A74FA8C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4EBB02-70D9-D694-9B46-BC741595D6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23E2E-6D58-B9D0-E867-39587B8072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Een man van 77 jaar is in toenemende mate geheugenstoornissen vertoont met wisselende periodes van verwardheid en adequaat functioneren. De diagnose van een gemengd dementieel syndroom werd gesteld bestaande enerzijds uit de ziekte van Alzheimer en anderzijds uit een Lewy body dementie. De diagnose is bevestigd zowel op basis van een neuropsychologisch onderzoek als onderzoek van biomerkers op het hersenvocht bekomen met een ruggenprik. Hij wordt zowel medicamenteus als met een cognitief revalidatieprogramma behandeld. De arts heeft hem geïnformeerd over de aard van zijn aandoening en het verloop ervan en gesproken over voorafgaande zorgplanning. De ziekte evolueert verder. Er is een langzame maar duidelijke achteruitgang met </a:t>
            </a:r>
            <a:r>
              <a:rPr lang="nl-NL" sz="1800" kern="100" dirty="0">
                <a:effectLst/>
                <a:latin typeface="Calibri" panose="020F0502020204030204" pitchFamily="34" charset="0"/>
                <a:ea typeface="Calibri" panose="020F0502020204030204" pitchFamily="34" charset="0"/>
                <a:cs typeface="Cambria" panose="02040503050406030204" pitchFamily="18" charset="0"/>
              </a:rPr>
              <a:t>belangrijker wordende geheugenstoornissen en woordvindingsstoornis angstaanjagende visuele hallucinaties. Patiënt wil zo niet verder leven. Hij vreest de mensonwaardigheid van zijn ziekte en is hierbij zeer emotioneel. Een behandeling met antidepressiva verandert niks aan zijn angststoornis en zijn depressiviteit. Hij wil dat het stopt en vraagt euthanasie. Er is een uitgesproken lijdensdruk aanwezig. Het euthanasieverzoek van patiënt werd onderzocht en gunstig beoordeeld en uiteindelijk op vraag van patiënt ook uitgevoerd. </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a:extLst>
              <a:ext uri="{FF2B5EF4-FFF2-40B4-BE49-F238E27FC236}">
                <a16:creationId xmlns:a16="http://schemas.microsoft.com/office/drawing/2014/main" id="{71C66961-0141-1496-F7EA-98F2BA01408F}"/>
              </a:ext>
            </a:extLst>
          </p:cNvPr>
          <p:cNvSpPr>
            <a:spLocks noGrp="1"/>
          </p:cNvSpPr>
          <p:nvPr>
            <p:ph type="sldNum" sz="quarter" idx="5"/>
          </p:nvPr>
        </p:nvSpPr>
        <p:spPr/>
        <p:txBody>
          <a:bodyPr/>
          <a:lstStyle/>
          <a:p>
            <a:fld id="{1F8BBE0F-D0F1-4A15-B3DD-FC6F48FDEC09}" type="slidenum">
              <a:rPr lang="fr-BE" smtClean="0"/>
              <a:t>46</a:t>
            </a:fld>
            <a:endParaRPr lang="fr-BE" dirty="0"/>
          </a:p>
        </p:txBody>
      </p:sp>
    </p:spTree>
    <p:extLst>
      <p:ext uri="{BB962C8B-B14F-4D97-AF65-F5344CB8AC3E}">
        <p14:creationId xmlns:p14="http://schemas.microsoft.com/office/powerpoint/2010/main" val="4212488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EDC63-AA99-2F3D-63A7-165688A1B0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4A79D2-DF41-2074-D854-DA5839CC56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1D9CA8-AD10-33AA-5BC6-16A40BF7E874}"/>
              </a:ext>
            </a:extLst>
          </p:cNvPr>
          <p:cNvSpPr>
            <a:spLocks noGrp="1"/>
          </p:cNvSpPr>
          <p:nvPr>
            <p:ph type="body" idx="1"/>
          </p:nvPr>
        </p:nvSpPr>
        <p:spPr/>
        <p:txBody>
          <a:bodyPr/>
          <a:lstStyle/>
          <a:p>
            <a:r>
              <a:rPr lang="nl-BE" dirty="0"/>
              <a:t>Vooral de eerste 3 wetten zijn voor ons artsen belangrijk. En aan de hand van de data's zie dat deze 3 wetten al verschillende herzieningen hebben ondergaan.</a:t>
            </a:r>
          </a:p>
          <a:p>
            <a:r>
              <a:rPr lang="nl-BE" dirty="0"/>
              <a:t> </a:t>
            </a:r>
          </a:p>
        </p:txBody>
      </p:sp>
      <p:sp>
        <p:nvSpPr>
          <p:cNvPr id="4" name="Tijdelijke aanduiding voor dianummer 3">
            <a:extLst>
              <a:ext uri="{FF2B5EF4-FFF2-40B4-BE49-F238E27FC236}">
                <a16:creationId xmlns:a16="http://schemas.microsoft.com/office/drawing/2014/main" id="{71F643B3-50DB-AC25-C98C-081AC139F288}"/>
              </a:ext>
            </a:extLst>
          </p:cNvPr>
          <p:cNvSpPr>
            <a:spLocks noGrp="1"/>
          </p:cNvSpPr>
          <p:nvPr>
            <p:ph type="sldNum" sz="quarter" idx="5"/>
          </p:nvPr>
        </p:nvSpPr>
        <p:spPr/>
        <p:txBody>
          <a:bodyPr/>
          <a:lstStyle/>
          <a:p>
            <a:fld id="{1F8BBE0F-D0F1-4A15-B3DD-FC6F48FDEC09}" type="slidenum">
              <a:rPr lang="fr-BE" smtClean="0"/>
              <a:t>47</a:t>
            </a:fld>
            <a:endParaRPr lang="fr-BE" dirty="0"/>
          </a:p>
        </p:txBody>
      </p:sp>
    </p:spTree>
    <p:extLst>
      <p:ext uri="{BB962C8B-B14F-4D97-AF65-F5344CB8AC3E}">
        <p14:creationId xmlns:p14="http://schemas.microsoft.com/office/powerpoint/2010/main" val="3392972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a:t>De eerste wijziging betreft enerzijds de rol van de apotheker bij het afleveren van de euthanatica en de mogelijkheid dat hij deze medewerking mag weigeren en anderzijds de verplicht dat de arts op zijn voorschrift duidelijk noteert dat het gaat om euthanatica.</a:t>
            </a:r>
          </a:p>
          <a:p>
            <a:r>
              <a:rPr lang="nl-BE" dirty="0"/>
              <a:t>De 2de wijziging is de uitbreiding van de wet naar minderjarigen. Ik kom daar straks nog even op terug.</a:t>
            </a:r>
          </a:p>
          <a:p>
            <a:r>
              <a:rPr lang="nl-BE" dirty="0"/>
              <a:t>De 3de wijziging betreft de oplossing voor een aantal veel voorkomende problemen. De arts die niet wenst mede werken aan een euthanasie werd een verwijsplicht opgelegd. De invloed van instellingen op de euthanasieprocedure van hun patiënten werd aan banden gelegd. Ze kunnen via hun visieteksten geen extra voorwaarden opleggen noch interfereren met een eventuele uitvoering. Ook zij worden verplicht de wet strikt na te leven.</a:t>
            </a:r>
          </a:p>
          <a:p>
            <a:r>
              <a:rPr lang="nl-BE" dirty="0"/>
              <a:t>De wilsverklaring euthanasie vroeger 5 jaar gedlig. Ingevuld na 2 april 2020 onbeperkt geldig in de tijd. </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48</a:t>
            </a:fld>
            <a:endParaRPr lang="fr-BE"/>
          </a:p>
        </p:txBody>
      </p:sp>
    </p:spTree>
    <p:extLst>
      <p:ext uri="{BB962C8B-B14F-4D97-AF65-F5344CB8AC3E}">
        <p14:creationId xmlns:p14="http://schemas.microsoft.com/office/powerpoint/2010/main" val="3510700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a:t>Naar aanleidng van een uitspraak van het Hof van de rechten van de mens in Straatsburg in de zaak Tom Mortier versus de Belgische staat waarbij gepoogd werd de Belgische euthanasiewet te laten veroordelen als zijnde in strijd met de rechten van de mens heeft het hof de wet niet veroordeelt maar wel gewezen op een tweetal te kortkomingen nl. het opheffen van de anonimiteit van de artsen en het voorzien van strafmaatregelen wanneer een arts de wet overtreedt. daarbij wordt onderscheidt gemaakt tussen het niet respecteren van de grondvoorwaarden waarvoor gevangenistraffen worden voorzien en het niet respecteren van de procedure waarbij geldboetes zullen worden toegepast.</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49</a:t>
            </a:fld>
            <a:endParaRPr lang="fr-BE"/>
          </a:p>
        </p:txBody>
      </p:sp>
    </p:spTree>
    <p:extLst>
      <p:ext uri="{BB962C8B-B14F-4D97-AF65-F5344CB8AC3E}">
        <p14:creationId xmlns:p14="http://schemas.microsoft.com/office/powerpoint/2010/main" val="3397898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50</a:t>
            </a:fld>
            <a:endParaRPr lang="fr-BE"/>
          </a:p>
        </p:txBody>
      </p:sp>
    </p:spTree>
    <p:extLst>
      <p:ext uri="{BB962C8B-B14F-4D97-AF65-F5344CB8AC3E}">
        <p14:creationId xmlns:p14="http://schemas.microsoft.com/office/powerpoint/2010/main" val="996081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434F5B"/>
                </a:solidFill>
                <a:effectLst/>
                <a:latin typeface="Open Sans" panose="020B0606030504020204" pitchFamily="34" charset="0"/>
              </a:rPr>
              <a:t>Je lichaam wordt niet verminkt. Integendeel je lichaam wordt met de grootste respect behandeld en herstelt in zijn oorspronkelijk uitwendige staat.</a:t>
            </a:r>
          </a:p>
          <a:p>
            <a:r>
              <a:rPr lang="nl-BE" b="0" i="0" u="none" strike="noStrike" dirty="0">
                <a:solidFill>
                  <a:srgbClr val="434F5B"/>
                </a:solidFill>
                <a:effectLst/>
                <a:latin typeface="Open Sans" panose="020B0606030504020204" pitchFamily="34" charset="0"/>
              </a:rPr>
              <a:t>- Het kost jouw niks. De kost wordt gedragen door de ziekteverzekering van de ontvanger.</a:t>
            </a:r>
          </a:p>
          <a:p>
            <a:r>
              <a:rPr lang="nl-BE" b="0" i="0" u="none" strike="noStrike" dirty="0">
                <a:solidFill>
                  <a:srgbClr val="434F5B"/>
                </a:solidFill>
                <a:effectLst/>
                <a:latin typeface="Open Sans" panose="020B0606030504020204" pitchFamily="34" charset="0"/>
              </a:rPr>
              <a:t>- Vanaf 1 juli 2020 kan men zijn verklaring laten registreren via de huisarts of zelf online via: </a:t>
            </a:r>
            <a:r>
              <a:rPr lang="nl-BE" b="1" i="0" u="none" strike="noStrike" dirty="0">
                <a:solidFill>
                  <a:srgbClr val="2794A9"/>
                </a:solidFill>
                <a:effectLst/>
                <a:latin typeface="Open Sans" panose="020B0606030504020204" pitchFamily="34" charset="0"/>
                <a:hlinkClick r:id="rId3"/>
              </a:rPr>
              <a:t>www.mijngezondheid.be</a:t>
            </a:r>
            <a:endParaRPr lang="nl-BE" b="1" i="0" u="none" strike="noStrike" dirty="0">
              <a:solidFill>
                <a:srgbClr val="2794A9"/>
              </a:solidFill>
              <a:effectLst/>
              <a:latin typeface="Open Sans" panose="020B0606030504020204" pitchFamily="34" charset="0"/>
            </a:endParaRPr>
          </a:p>
          <a:p>
            <a:r>
              <a:rPr lang="nl-BE" b="0" i="0" u="none" strike="noStrike" dirty="0">
                <a:solidFill>
                  <a:srgbClr val="413D3D"/>
                </a:solidFill>
                <a:effectLst/>
                <a:latin typeface="Lato" panose="020F0502020204030204" pitchFamily="34" charset="0"/>
              </a:rPr>
              <a:t>- Een enkele donor kan tot 8 levens redden met zijn organen en tot 100 levens redden/verbeteren met zijn weefsels.</a:t>
            </a:r>
            <a:endParaRPr lang="nl-BE" b="0" i="0" u="none" strike="noStrike" dirty="0">
              <a:solidFill>
                <a:srgbClr val="434F5B"/>
              </a:solidFill>
              <a:effectLst/>
              <a:latin typeface="Open Sans" panose="020B0606030504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52</a:t>
            </a:fld>
            <a:endParaRPr lang="fr-BE"/>
          </a:p>
        </p:txBody>
      </p:sp>
    </p:spTree>
    <p:extLst>
      <p:ext uri="{BB962C8B-B14F-4D97-AF65-F5344CB8AC3E}">
        <p14:creationId xmlns:p14="http://schemas.microsoft.com/office/powerpoint/2010/main" val="377291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patiënt die weigert behandeld te worden door een arts op basis van zijn geslacht, religie, huidskleur of etnische afkomst kan sinds de vernieuwde antiracisme wet van 30 mei 2007 niet vervolgd worden tenzij de weigering gepaard gaat met publieke beledigingen of opzettelijk geweld tegen de zorgverlener.</a:t>
            </a:r>
          </a:p>
          <a:p>
            <a:endParaRPr lang="nl-NL" dirty="0"/>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5</a:t>
            </a:fld>
            <a:endParaRPr lang="fr-BE" dirty="0"/>
          </a:p>
        </p:txBody>
      </p:sp>
    </p:spTree>
    <p:extLst>
      <p:ext uri="{BB962C8B-B14F-4D97-AF65-F5344CB8AC3E}">
        <p14:creationId xmlns:p14="http://schemas.microsoft.com/office/powerpoint/2010/main" val="33903454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a:t>LEIFpunten kan men persoonlijke info krijgen over het LEIFplan en hulp bij het invullen van de wilsverklaringen.</a:t>
            </a:r>
          </a:p>
          <a:p>
            <a:r>
              <a:rPr lang="nl-BE"/>
              <a:t>LEIF Antwerpen heeft reeds 5 LEIFpunten. Informatie kan U ook ,vinden in de huizen van de mens.</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54</a:t>
            </a:fld>
            <a:endParaRPr lang="fr-BE"/>
          </a:p>
        </p:txBody>
      </p:sp>
    </p:spTree>
    <p:extLst>
      <p:ext uri="{BB962C8B-B14F-4D97-AF65-F5344CB8AC3E}">
        <p14:creationId xmlns:p14="http://schemas.microsoft.com/office/powerpoint/2010/main" val="1071104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nl-NL"/>
          </a:p>
        </p:txBody>
      </p:sp>
      <p:sp>
        <p:nvSpPr>
          <p:cNvPr id="3" name="Espace réservé des commentaires 2"/>
          <p:cNvSpPr>
            <a:spLocks noGrp="1"/>
          </p:cNvSpPr>
          <p:nvPr>
            <p:ph type="body" idx="1"/>
          </p:nvPr>
        </p:nvSpPr>
        <p:spPr/>
        <p:txBody>
          <a:bodyPr/>
          <a:lstStyle/>
          <a:p>
            <a:r>
              <a:rPr lang="nl-BE"/>
              <a:t>In dit deel wil ik het hebben over het belang van LEIF in de toepassing van de euthanasiewet.</a:t>
            </a:r>
          </a:p>
          <a:p>
            <a:r>
              <a:rPr lang="nl-BE"/>
              <a:t>in 2003 werd LEIF opgericht onder het impuls van prof Distelmans.</a:t>
            </a:r>
          </a:p>
          <a:p>
            <a:r>
              <a:rPr lang="nl-BE"/>
              <a:t>In 2012 werd LEIF West-Vlaanderen opgericht. De reden was de vaststelling dat heel wat patiënten met een euthanasieverzoek werden afgescheept onder de mom dat ze niet in aanmerking kwamen of werden verwezen naar de palliatieve zorg met als reden dat ze desnoods palliatieve sedatie konden krijgen wanneer hun lijden ondraaglijk werd.</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55</a:t>
            </a:fld>
            <a:endParaRPr lang="fr-BE"/>
          </a:p>
        </p:txBody>
      </p:sp>
    </p:spTree>
    <p:extLst>
      <p:ext uri="{BB962C8B-B14F-4D97-AF65-F5344CB8AC3E}">
        <p14:creationId xmlns:p14="http://schemas.microsoft.com/office/powerpoint/2010/main" val="24361894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a:t>Leif West-Vlaanderen is werkzaam op 2 sporen.</a:t>
            </a:r>
          </a:p>
          <a:p>
            <a:r>
              <a:rPr lang="nl-BE" dirty="0"/>
              <a:t>1</a:t>
            </a:r>
            <a:r>
              <a:rPr lang="nl-BE" baseline="30000" dirty="0"/>
              <a:t>ste</a:t>
            </a:r>
            <a:r>
              <a:rPr lang="nl-BE" dirty="0"/>
              <a:t> spoor richt zich naar de burgers. Informeren van zijn rechten i.v.m. het levenseinde en het gebruik van wilsverklaringen.</a:t>
            </a:r>
          </a:p>
          <a:p>
            <a:r>
              <a:rPr lang="nl-BE" dirty="0"/>
              <a:t>Dit doen we op verschillende manieren.</a:t>
            </a:r>
          </a:p>
          <a:p>
            <a:r>
              <a:rPr lang="nl-BE" dirty="0"/>
              <a:t>1. door voordrachten en presentaties.</a:t>
            </a:r>
          </a:p>
          <a:p>
            <a:r>
              <a:rPr lang="nl-BE" dirty="0"/>
              <a:t>2. organisatie van consultaties in de LEIfpunten en de huizen van de mens.</a:t>
            </a:r>
          </a:p>
          <a:p>
            <a:r>
              <a:rPr lang="nl-BE" dirty="0"/>
              <a:t>In West-Vlaanderen hebben wde 11 LEIFpunten die opgericht zijn in samenwerking met gemeenten en waar LEIF consulenten actief zijn.</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56</a:t>
            </a:fld>
            <a:endParaRPr lang="fr-BE"/>
          </a:p>
        </p:txBody>
      </p:sp>
    </p:spTree>
    <p:extLst>
      <p:ext uri="{BB962C8B-B14F-4D97-AF65-F5344CB8AC3E}">
        <p14:creationId xmlns:p14="http://schemas.microsoft.com/office/powerpoint/2010/main" val="2726020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a:t>Leif West-Vlaanderen is werkzaam op 2 sporen.</a:t>
            </a:r>
          </a:p>
          <a:p>
            <a:r>
              <a:rPr lang="nl-BE" dirty="0"/>
              <a:t>1</a:t>
            </a:r>
            <a:r>
              <a:rPr lang="nl-BE" baseline="30000" dirty="0"/>
              <a:t>ste</a:t>
            </a:r>
            <a:r>
              <a:rPr lang="nl-BE" dirty="0"/>
              <a:t> spoor richt zich naar de burgers. Informeren van zijn rechten i.v.m. het levenseinde en het gebruik van wilsverklaringen.</a:t>
            </a:r>
          </a:p>
          <a:p>
            <a:r>
              <a:rPr lang="nl-BE" dirty="0"/>
              <a:t>Dit doen we op verschillende manieren.</a:t>
            </a:r>
          </a:p>
          <a:p>
            <a:r>
              <a:rPr lang="nl-BE" dirty="0"/>
              <a:t>1. door voordrachten en presentaties.</a:t>
            </a:r>
          </a:p>
          <a:p>
            <a:r>
              <a:rPr lang="nl-BE" dirty="0"/>
              <a:t>2. organisatie van consultaties in de LEIfpunten en de huizen van de mens.</a:t>
            </a:r>
          </a:p>
          <a:p>
            <a:r>
              <a:rPr lang="nl-BE" dirty="0"/>
              <a:t>In West-Vlaanderen hebben wde 11 LEIFpunten die opgericht zijn in samenwerking met gemeenten en waar LEIF consulenten actief zijn.</a:t>
            </a:r>
          </a:p>
        </p:txBody>
      </p:sp>
      <p:sp>
        <p:nvSpPr>
          <p:cNvPr id="4" name="Espace réservé du numéro de diapositive 3"/>
          <p:cNvSpPr>
            <a:spLocks noGrp="1"/>
          </p:cNvSpPr>
          <p:nvPr>
            <p:ph type="sldNum" sz="quarter" idx="10"/>
          </p:nvPr>
        </p:nvSpPr>
        <p:spPr/>
        <p:txBody>
          <a:bodyPr/>
          <a:lstStyle/>
          <a:p>
            <a:fld id="{1F8BBE0F-D0F1-4A15-B3DD-FC6F48FDEC09}" type="slidenum">
              <a:rPr lang="fr-BE" smtClean="0"/>
              <a:t>57</a:t>
            </a:fld>
            <a:endParaRPr lang="fr-BE"/>
          </a:p>
        </p:txBody>
      </p:sp>
    </p:spTree>
    <p:extLst>
      <p:ext uri="{BB962C8B-B14F-4D97-AF65-F5344CB8AC3E}">
        <p14:creationId xmlns:p14="http://schemas.microsoft.com/office/powerpoint/2010/main" val="2517631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58</a:t>
            </a:fld>
            <a:endParaRPr lang="fr-BE"/>
          </a:p>
        </p:txBody>
      </p:sp>
    </p:spTree>
    <p:extLst>
      <p:ext uri="{BB962C8B-B14F-4D97-AF65-F5344CB8AC3E}">
        <p14:creationId xmlns:p14="http://schemas.microsoft.com/office/powerpoint/2010/main" val="2320983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59</a:t>
            </a:fld>
            <a:endParaRPr lang="fr-BE"/>
          </a:p>
        </p:txBody>
      </p:sp>
    </p:spTree>
    <p:extLst>
      <p:ext uri="{BB962C8B-B14F-4D97-AF65-F5344CB8AC3E}">
        <p14:creationId xmlns:p14="http://schemas.microsoft.com/office/powerpoint/2010/main" val="139915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A9E0-171A-CE3B-399E-1A874BD9C5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8E1D7D-41E1-2349-C506-FEC0049063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CFCCFA-8478-0CCD-0CCF-5E197DC2281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975A05-5684-BDA7-0E33-5E7D98E667FE}"/>
              </a:ext>
            </a:extLst>
          </p:cNvPr>
          <p:cNvSpPr>
            <a:spLocks noGrp="1"/>
          </p:cNvSpPr>
          <p:nvPr>
            <p:ph type="sldNum" sz="quarter" idx="5"/>
          </p:nvPr>
        </p:nvSpPr>
        <p:spPr/>
        <p:txBody>
          <a:bodyPr/>
          <a:lstStyle/>
          <a:p>
            <a:fld id="{1F8BBE0F-D0F1-4A15-B3DD-FC6F48FDEC09}" type="slidenum">
              <a:rPr lang="fr-BE" smtClean="0"/>
              <a:t>6</a:t>
            </a:fld>
            <a:endParaRPr lang="fr-BE"/>
          </a:p>
        </p:txBody>
      </p:sp>
    </p:spTree>
    <p:extLst>
      <p:ext uri="{BB962C8B-B14F-4D97-AF65-F5344CB8AC3E}">
        <p14:creationId xmlns:p14="http://schemas.microsoft.com/office/powerpoint/2010/main" val="134286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2016 gebeurde een aanpassing van de wet euthanasie waarbij het begrip en het toepassing van de palliatieve </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7</a:t>
            </a:fld>
            <a:endParaRPr lang="fr-BE" dirty="0"/>
          </a:p>
        </p:txBody>
      </p:sp>
    </p:spTree>
    <p:extLst>
      <p:ext uri="{BB962C8B-B14F-4D97-AF65-F5344CB8AC3E}">
        <p14:creationId xmlns:p14="http://schemas.microsoft.com/office/powerpoint/2010/main" val="114484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euthanasiewet heeft tot doel de ongeneeslijke patiënt op zijn expliciet verzoek een menswaardige dood te gunnen. </a:t>
            </a:r>
          </a:p>
          <a:p>
            <a:r>
              <a:rPr lang="nl-NL" dirty="0"/>
              <a:t>Een euthanasie kan gebeuren op basis van een wilsverklaring euthanasie of en actueel verzoek</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8</a:t>
            </a:fld>
            <a:endParaRPr lang="fr-BE"/>
          </a:p>
        </p:txBody>
      </p:sp>
    </p:spTree>
    <p:extLst>
      <p:ext uri="{BB962C8B-B14F-4D97-AF65-F5344CB8AC3E}">
        <p14:creationId xmlns:p14="http://schemas.microsoft.com/office/powerpoint/2010/main" val="202677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vrederechter spreekt zich niet meer uit of een persoon zijn patiëntenrechten mag uitoefenen maar wel over de bevoegdheid van de bewindvoerder om de patyiëntenrechten uit te oefenen als de persoon wilsonbekwaam is geworden. (wetswijziging 21 december 2018). In principe zal de vrederechter de cascade regeling uit de wet patiëntenrechten laten spelen tenzij die cascaderegel niet volstaat voor een adequate bescherming van de wilsonbekwame persoon vb. bij twisten in de familie of wanneer de betrokkene geen familie meer heeft. </a:t>
            </a:r>
          </a:p>
        </p:txBody>
      </p:sp>
      <p:sp>
        <p:nvSpPr>
          <p:cNvPr id="4" name="Tijdelijke aanduiding voor dianummer 3"/>
          <p:cNvSpPr>
            <a:spLocks noGrp="1"/>
          </p:cNvSpPr>
          <p:nvPr>
            <p:ph type="sldNum" sz="quarter" idx="5"/>
          </p:nvPr>
        </p:nvSpPr>
        <p:spPr/>
        <p:txBody>
          <a:bodyPr/>
          <a:lstStyle/>
          <a:p>
            <a:fld id="{1F8BBE0F-D0F1-4A15-B3DD-FC6F48FDEC09}" type="slidenum">
              <a:rPr lang="fr-BE" smtClean="0"/>
              <a:t>9</a:t>
            </a:fld>
            <a:endParaRPr lang="fr-BE" dirty="0"/>
          </a:p>
        </p:txBody>
      </p:sp>
    </p:spTree>
    <p:extLst>
      <p:ext uri="{BB962C8B-B14F-4D97-AF65-F5344CB8AC3E}">
        <p14:creationId xmlns:p14="http://schemas.microsoft.com/office/powerpoint/2010/main" val="272994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lum bright="40000" contrast="-40000"/>
          </a:blip>
          <a:stretch>
            <a:fillRect/>
          </a:stretch>
        </p:blipFill>
        <p:spPr>
          <a:xfrm>
            <a:off x="0" y="-1"/>
            <a:ext cx="1901901" cy="6858001"/>
          </a:xfrm>
          <a:prstGeom prst="rect">
            <a:avLst/>
          </a:prstGeom>
        </p:spPr>
      </p:pic>
      <p:sp>
        <p:nvSpPr>
          <p:cNvPr id="2" name="Titre 1"/>
          <p:cNvSpPr>
            <a:spLocks noGrp="1"/>
          </p:cNvSpPr>
          <p:nvPr>
            <p:ph type="ctrTitle"/>
          </p:nvPr>
        </p:nvSpPr>
        <p:spPr>
          <a:xfrm>
            <a:off x="2520043" y="1110456"/>
            <a:ext cx="9144000" cy="2387600"/>
          </a:xfrm>
        </p:spPr>
        <p:txBody>
          <a:bodyPr anchor="b">
            <a:normAutofit/>
          </a:bodyPr>
          <a:lstStyle>
            <a:lvl1pPr algn="ctr">
              <a:defRPr sz="5400">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fr-BE" dirty="0"/>
          </a:p>
        </p:txBody>
      </p:sp>
      <p:sp>
        <p:nvSpPr>
          <p:cNvPr id="3" name="Sous-titre 2"/>
          <p:cNvSpPr>
            <a:spLocks noGrp="1"/>
          </p:cNvSpPr>
          <p:nvPr>
            <p:ph type="subTitle" idx="1"/>
          </p:nvPr>
        </p:nvSpPr>
        <p:spPr>
          <a:xfrm>
            <a:off x="2520043" y="3590131"/>
            <a:ext cx="9144000" cy="1655762"/>
          </a:xfrm>
        </p:spPr>
        <p:txBody>
          <a:bodyPr>
            <a:normAutofit/>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fr-BE" dirty="0"/>
          </a:p>
        </p:txBody>
      </p:sp>
      <p:sp>
        <p:nvSpPr>
          <p:cNvPr id="6" name="Espace réservé du numéro de diapositive 5"/>
          <p:cNvSpPr>
            <a:spLocks noGrp="1"/>
          </p:cNvSpPr>
          <p:nvPr>
            <p:ph type="sldNum" sz="quarter" idx="12"/>
          </p:nvPr>
        </p:nvSpPr>
        <p:spPr>
          <a:xfrm>
            <a:off x="9448800" y="6356350"/>
            <a:ext cx="2743200" cy="365125"/>
          </a:xfrm>
        </p:spPr>
        <p:txBody>
          <a:bodyPr/>
          <a:lstStyle/>
          <a:p>
            <a:fld id="{0139CEFD-41D7-4081-9D07-B84572AE63EA}" type="slidenum">
              <a:rPr lang="fr-BE" smtClean="0"/>
              <a:t>‹nr.›</a:t>
            </a:fld>
            <a:endParaRPr lang="fr-BE"/>
          </a:p>
        </p:txBody>
      </p:sp>
      <p:sp>
        <p:nvSpPr>
          <p:cNvPr id="4" name="Espace réservé de la date 3"/>
          <p:cNvSpPr>
            <a:spLocks noGrp="1"/>
          </p:cNvSpPr>
          <p:nvPr>
            <p:ph type="dt" sz="half" idx="10"/>
          </p:nvPr>
        </p:nvSpPr>
        <p:spPr>
          <a:xfrm>
            <a:off x="1676400" y="6356350"/>
            <a:ext cx="2743200" cy="365125"/>
          </a:xfrm>
        </p:spPr>
        <p:txBody>
          <a:bodyPr/>
          <a:lstStyle>
            <a:lvl1pPr>
              <a:defRPr/>
            </a:lvl1pPr>
          </a:lstStyle>
          <a:p>
            <a:r>
              <a:rPr lang="fr-BE"/>
              <a:t>26/10/2016</a:t>
            </a:r>
          </a:p>
        </p:txBody>
      </p:sp>
      <p:sp>
        <p:nvSpPr>
          <p:cNvPr id="5" name="Espace réservé du pied de page 4"/>
          <p:cNvSpPr>
            <a:spLocks noGrp="1"/>
          </p:cNvSpPr>
          <p:nvPr>
            <p:ph type="ftr" sz="quarter" idx="11"/>
          </p:nvPr>
        </p:nvSpPr>
        <p:spPr>
          <a:xfrm>
            <a:off x="4876800" y="6356350"/>
            <a:ext cx="4114800" cy="365125"/>
          </a:xfrm>
        </p:spPr>
        <p:txBody>
          <a:bodyPr/>
          <a:lstStyle/>
          <a:p>
            <a:r>
              <a:rPr lang="fr-BE"/>
              <a:t>CFCEE</a:t>
            </a:r>
          </a:p>
        </p:txBody>
      </p:sp>
    </p:spTree>
    <p:extLst>
      <p:ext uri="{BB962C8B-B14F-4D97-AF65-F5344CB8AC3E}">
        <p14:creationId xmlns:p14="http://schemas.microsoft.com/office/powerpoint/2010/main" val="169487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BE"/>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Espace réservé de la date 3"/>
          <p:cNvSpPr>
            <a:spLocks noGrp="1"/>
          </p:cNvSpPr>
          <p:nvPr>
            <p:ph type="dt" sz="half" idx="10"/>
          </p:nvPr>
        </p:nvSpPr>
        <p:spPr/>
        <p:txBody>
          <a:bodyPr/>
          <a:lstStyle/>
          <a:p>
            <a:fld id="{99D00F8F-F17F-4CB0-964B-7328CCB2FD03}" type="datetimeFigureOut">
              <a:rPr lang="fr-BE" smtClean="0"/>
              <a:t>16-12-25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48463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nl-NL"/>
              <a:t>Klik om stijl te bewerken</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Espace réservé de la date 3"/>
          <p:cNvSpPr>
            <a:spLocks noGrp="1"/>
          </p:cNvSpPr>
          <p:nvPr>
            <p:ph type="dt" sz="half" idx="10"/>
          </p:nvPr>
        </p:nvSpPr>
        <p:spPr/>
        <p:txBody>
          <a:bodyPr/>
          <a:lstStyle/>
          <a:p>
            <a:fld id="{99D00F8F-F17F-4CB0-964B-7328CCB2FD03}" type="datetimeFigureOut">
              <a:rPr lang="fr-BE" smtClean="0"/>
              <a:t>16-12-25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29328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Titeltekst</a:t>
            </a:r>
          </a:p>
        </p:txBody>
      </p:sp>
      <p:sp>
        <p:nvSpPr>
          <p:cNvPr id="57" name="Shape 57"/>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Shape 58"/>
          <p:cNvSpPr>
            <a:spLocks noGrp="1"/>
          </p:cNvSpPr>
          <p:nvPr>
            <p:ph type="sldNum" sz="quarter" idx="2"/>
          </p:nvPr>
        </p:nvSpPr>
        <p:spPr>
          <a:prstGeom prst="rect">
            <a:avLst/>
          </a:prstGeom>
        </p:spPr>
        <p:txBody>
          <a:bodyPr/>
          <a:lstStyle/>
          <a:p>
            <a:fld id="{86CB4B4D-7CA3-9044-876B-883B54F8677D}" type="slidenum">
              <a:rPr/>
              <a:t>‹nr.›</a:t>
            </a:fld>
            <a:endParaRPr/>
          </a:p>
        </p:txBody>
      </p:sp>
    </p:spTree>
    <p:extLst>
      <p:ext uri="{BB962C8B-B14F-4D97-AF65-F5344CB8AC3E}">
        <p14:creationId xmlns:p14="http://schemas.microsoft.com/office/powerpoint/2010/main" val="20946737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144" name="Shape 144"/>
          <p:cNvSpPr>
            <a:spLocks noGrp="1"/>
          </p:cNvSpPr>
          <p:nvPr>
            <p:ph type="body" idx="1"/>
          </p:nvPr>
        </p:nvSpPr>
        <p:spPr>
          <a:xfrm>
            <a:off x="1190625" y="892969"/>
            <a:ext cx="9810750" cy="5072063"/>
          </a:xfrm>
          <a:prstGeom prst="rect">
            <a:avLst/>
          </a:prstGeom>
        </p:spPr>
        <p:txBody>
          <a:bodyPr/>
          <a:lstStyle>
            <a:lvl1pPr marL="625056" indent="-401822">
              <a:spcBef>
                <a:spcPts val="3375"/>
              </a:spcBef>
              <a:buSzPct val="171000"/>
              <a:defRPr sz="2953">
                <a:latin typeface="Gill Sans"/>
                <a:ea typeface="Gill Sans"/>
                <a:cs typeface="Gill Sans"/>
                <a:sym typeface="Gill Sans"/>
              </a:defRPr>
            </a:lvl1pPr>
            <a:lvl2pPr marL="937584" indent="-401822">
              <a:spcBef>
                <a:spcPts val="3375"/>
              </a:spcBef>
              <a:buSzPct val="171000"/>
              <a:defRPr sz="2953">
                <a:latin typeface="Gill Sans"/>
                <a:ea typeface="Gill Sans"/>
                <a:cs typeface="Gill Sans"/>
                <a:sym typeface="Gill Sans"/>
              </a:defRPr>
            </a:lvl2pPr>
            <a:lvl3pPr marL="1250112" indent="-401822">
              <a:spcBef>
                <a:spcPts val="3375"/>
              </a:spcBef>
              <a:buSzPct val="171000"/>
              <a:defRPr sz="2953">
                <a:latin typeface="Gill Sans"/>
                <a:ea typeface="Gill Sans"/>
                <a:cs typeface="Gill Sans"/>
                <a:sym typeface="Gill Sans"/>
              </a:defRPr>
            </a:lvl3pPr>
            <a:lvl4pPr marL="1562640" indent="-401822">
              <a:spcBef>
                <a:spcPts val="3375"/>
              </a:spcBef>
              <a:buSzPct val="171000"/>
              <a:defRPr sz="2953">
                <a:latin typeface="Gill Sans"/>
                <a:ea typeface="Gill Sans"/>
                <a:cs typeface="Gill Sans"/>
                <a:sym typeface="Gill Sans"/>
              </a:defRPr>
            </a:lvl4pPr>
            <a:lvl5pPr marL="1875168" indent="-401822">
              <a:spcBef>
                <a:spcPts val="3375"/>
              </a:spcBef>
              <a:buSzPct val="171000"/>
              <a:defRPr sz="2953">
                <a:latin typeface="Gill Sans"/>
                <a:ea typeface="Gill Sans"/>
                <a:cs typeface="Gill Sans"/>
                <a:sym typeface="Gill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5" name="Shape 145"/>
          <p:cNvSpPr>
            <a:spLocks noGrp="1"/>
          </p:cNvSpPr>
          <p:nvPr>
            <p:ph type="sldNum" sz="quarter" idx="2"/>
          </p:nvPr>
        </p:nvSpPr>
        <p:spPr>
          <a:xfrm>
            <a:off x="5929312" y="6509742"/>
            <a:ext cx="321470" cy="258961"/>
          </a:xfrm>
          <a:prstGeom prst="rect">
            <a:avLst/>
          </a:prstGeom>
        </p:spPr>
        <p:txBody>
          <a:bodyPr/>
          <a:lstStyle>
            <a:lvl1pPr>
              <a:defRPr>
                <a:latin typeface="Gill Sans"/>
                <a:ea typeface="Gill Sans"/>
                <a:cs typeface="Gill Sans"/>
                <a:sym typeface="Gill Sans"/>
              </a:defRPr>
            </a:lvl1pPr>
          </a:lstStyle>
          <a:p>
            <a:fld id="{86CB4B4D-7CA3-9044-876B-883B54F8677D}" type="slidenum">
              <a:rPr/>
              <a:t>‹nr.›</a:t>
            </a:fld>
            <a:endParaRPr/>
          </a:p>
        </p:txBody>
      </p:sp>
    </p:spTree>
    <p:extLst>
      <p:ext uri="{BB962C8B-B14F-4D97-AF65-F5344CB8AC3E}">
        <p14:creationId xmlns:p14="http://schemas.microsoft.com/office/powerpoint/2010/main" val="42438222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t>‹nr.›</a:t>
            </a:fld>
            <a:endParaRPr/>
          </a:p>
        </p:txBody>
      </p:sp>
    </p:spTree>
    <p:extLst>
      <p:ext uri="{BB962C8B-B14F-4D97-AF65-F5344CB8AC3E}">
        <p14:creationId xmlns:p14="http://schemas.microsoft.com/office/powerpoint/2010/main" val="15762053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BE"/>
          </a:p>
        </p:txBody>
      </p:sp>
      <p:sp>
        <p:nvSpPr>
          <p:cNvPr id="3" name="Espace réservé du contenu 2"/>
          <p:cNvSpPr>
            <a:spLocks noGrp="1"/>
          </p:cNvSpPr>
          <p:nvPr>
            <p:ph idx="1"/>
          </p:nvPr>
        </p:nvSpPr>
        <p:spPr>
          <a:xfrm>
            <a:off x="1279072" y="-1810544"/>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Espace réservé de la date 3"/>
          <p:cNvSpPr>
            <a:spLocks noGrp="1"/>
          </p:cNvSpPr>
          <p:nvPr>
            <p:ph type="dt" sz="half" idx="10"/>
          </p:nvPr>
        </p:nvSpPr>
        <p:spPr/>
        <p:txBody>
          <a:bodyPr/>
          <a:lstStyle/>
          <a:p>
            <a:fld id="{99D00F8F-F17F-4CB0-964B-7328CCB2FD03}" type="datetimeFigureOut">
              <a:rPr lang="fr-BE" smtClean="0"/>
              <a:t>16-12-25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100441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99D00F8F-F17F-4CB0-964B-7328CCB2FD03}" type="datetimeFigureOut">
              <a:rPr lang="fr-BE" smtClean="0"/>
              <a:t>16-12-25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415510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5" name="Espace réservé de la date 4"/>
          <p:cNvSpPr>
            <a:spLocks noGrp="1"/>
          </p:cNvSpPr>
          <p:nvPr>
            <p:ph type="dt" sz="half" idx="10"/>
          </p:nvPr>
        </p:nvSpPr>
        <p:spPr/>
        <p:txBody>
          <a:bodyPr/>
          <a:lstStyle/>
          <a:p>
            <a:fld id="{99D00F8F-F17F-4CB0-964B-7328CCB2FD03}" type="datetimeFigureOut">
              <a:rPr lang="fr-BE" smtClean="0"/>
              <a:t>16-12-25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296390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nl-NL"/>
              <a:t>Klik om stijl te bewerken</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7" name="Espace réservé de la date 6"/>
          <p:cNvSpPr>
            <a:spLocks noGrp="1"/>
          </p:cNvSpPr>
          <p:nvPr>
            <p:ph type="dt" sz="half" idx="10"/>
          </p:nvPr>
        </p:nvSpPr>
        <p:spPr/>
        <p:txBody>
          <a:bodyPr/>
          <a:lstStyle/>
          <a:p>
            <a:fld id="{99D00F8F-F17F-4CB0-964B-7328CCB2FD03}" type="datetimeFigureOut">
              <a:rPr lang="fr-BE" smtClean="0"/>
              <a:t>16-12-25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5104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BE"/>
          </a:p>
        </p:txBody>
      </p:sp>
      <p:sp>
        <p:nvSpPr>
          <p:cNvPr id="3" name="Espace réservé de la date 2"/>
          <p:cNvSpPr>
            <a:spLocks noGrp="1"/>
          </p:cNvSpPr>
          <p:nvPr>
            <p:ph type="dt" sz="half" idx="10"/>
          </p:nvPr>
        </p:nvSpPr>
        <p:spPr/>
        <p:txBody>
          <a:bodyPr/>
          <a:lstStyle/>
          <a:p>
            <a:fld id="{99D00F8F-F17F-4CB0-964B-7328CCB2FD03}" type="datetimeFigureOut">
              <a:rPr lang="fr-BE" smtClean="0"/>
              <a:t>16-12-25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169261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D00F8F-F17F-4CB0-964B-7328CCB2FD03}" type="datetimeFigureOut">
              <a:rPr lang="fr-BE" smtClean="0"/>
              <a:t>16-12-25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235328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99D00F8F-F17F-4CB0-964B-7328CCB2FD03}" type="datetimeFigureOut">
              <a:rPr lang="fr-BE" smtClean="0"/>
              <a:t>16-12-25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46026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99D00F8F-F17F-4CB0-964B-7328CCB2FD03}" type="datetimeFigureOut">
              <a:rPr lang="fr-BE" smtClean="0"/>
              <a:t>16-12-25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139CEFD-41D7-4081-9D07-B84572AE63EA}" type="slidenum">
              <a:rPr lang="fr-BE" smtClean="0"/>
              <a:t>‹nr.›</a:t>
            </a:fld>
            <a:endParaRPr lang="fr-BE"/>
          </a:p>
        </p:txBody>
      </p:sp>
    </p:spTree>
    <p:extLst>
      <p:ext uri="{BB962C8B-B14F-4D97-AF65-F5344CB8AC3E}">
        <p14:creationId xmlns:p14="http://schemas.microsoft.com/office/powerpoint/2010/main" val="39779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00F8F-F17F-4CB0-964B-7328CCB2FD03}" type="datetimeFigureOut">
              <a:rPr lang="fr-BE" smtClean="0"/>
              <a:t>16-12-25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9CEFD-41D7-4081-9D07-B84572AE63EA}" type="slidenum">
              <a:rPr lang="fr-BE" smtClean="0"/>
              <a:t>‹nr.›</a:t>
            </a:fld>
            <a:endParaRPr lang="fr-BE"/>
          </a:p>
        </p:txBody>
      </p:sp>
    </p:spTree>
    <p:extLst>
      <p:ext uri="{BB962C8B-B14F-4D97-AF65-F5344CB8AC3E}">
        <p14:creationId xmlns:p14="http://schemas.microsoft.com/office/powerpoint/2010/main" val="257942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s://www.alz.org/careplanning/downloads/dsrs-scale.pdf" TargetMode="External"/><Relationship Id="rId4" Type="http://schemas.openxmlformats.org/officeDocument/2006/relationships/hyperlink" Target="http://knightadrc.wustl.edu/cdr/PDFs/CDR_Table.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mailto:info@uhasselt.be" TargetMode="External"/><Relationship Id="rId7" Type="http://schemas.openxmlformats.org/officeDocument/2006/relationships/image" Target="../media/image4.png"/><Relationship Id="rId2" Type="http://schemas.openxmlformats.org/officeDocument/2006/relationships/hyperlink" Target="http://www.med.kuleuven.be/anatomie" TargetMode="External"/><Relationship Id="rId1" Type="http://schemas.openxmlformats.org/officeDocument/2006/relationships/slideLayout" Target="../slideLayouts/slideLayout12.xml"/><Relationship Id="rId6" Type="http://schemas.openxmlformats.org/officeDocument/2006/relationships/hyperlink" Target="http://www.vub.ac.be/EXAN/schenking_%20lichaam.htm" TargetMode="External"/><Relationship Id="rId5" Type="http://schemas.openxmlformats.org/officeDocument/2006/relationships/hyperlink" Target="http://www.lichaamsafstand.ugent.be/" TargetMode="External"/><Relationship Id="rId4" Type="http://schemas.openxmlformats.org/officeDocument/2006/relationships/hyperlink" Target="http://www.uaz.ac.be/lichaamsafstan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940968" y="914400"/>
            <a:ext cx="6713318" cy="5029200"/>
          </a:xfrm>
          <a:prstGeom prst="rect">
            <a:avLst/>
          </a:prstGeom>
        </p:spPr>
      </p:pic>
      <p:sp>
        <p:nvSpPr>
          <p:cNvPr id="2" name="Tekstvak 1">
            <a:extLst>
              <a:ext uri="{FF2B5EF4-FFF2-40B4-BE49-F238E27FC236}">
                <a16:creationId xmlns:a16="http://schemas.microsoft.com/office/drawing/2014/main" id="{9EF3F2C8-3527-774B-B6F5-369732C29ADE}"/>
              </a:ext>
            </a:extLst>
          </p:cNvPr>
          <p:cNvSpPr txBox="1"/>
          <p:nvPr/>
        </p:nvSpPr>
        <p:spPr>
          <a:xfrm>
            <a:off x="0" y="2272129"/>
            <a:ext cx="4725697" cy="4585871"/>
          </a:xfrm>
          <a:prstGeom prst="rect">
            <a:avLst/>
          </a:prstGeom>
          <a:noFill/>
        </p:spPr>
        <p:txBody>
          <a:bodyPr wrap="square" rtlCol="0">
            <a:spAutoFit/>
          </a:bodyPr>
          <a:lstStyle/>
          <a:p>
            <a:pPr algn="ctr"/>
            <a:r>
              <a:rPr lang="nl-BE" sz="3600" b="1" dirty="0">
                <a:solidFill>
                  <a:srgbClr val="C00000"/>
                </a:solidFill>
              </a:rPr>
              <a:t>Voorafgaande</a:t>
            </a:r>
          </a:p>
          <a:p>
            <a:pPr algn="ctr"/>
            <a:r>
              <a:rPr lang="nl-BE" sz="3600" b="1" dirty="0">
                <a:solidFill>
                  <a:srgbClr val="C00000"/>
                </a:solidFill>
              </a:rPr>
              <a:t>Zorgplanning</a:t>
            </a:r>
          </a:p>
          <a:p>
            <a:pPr algn="ctr"/>
            <a:endParaRPr lang="nl-BE" sz="3600" b="1" dirty="0">
              <a:solidFill>
                <a:srgbClr val="C00000"/>
              </a:solidFill>
            </a:endParaRPr>
          </a:p>
          <a:p>
            <a:pPr algn="ctr"/>
            <a:r>
              <a:rPr lang="nl-BE" sz="3600" b="1" i="0" u="none" strike="noStrike" dirty="0">
                <a:solidFill>
                  <a:schemeClr val="tx1">
                    <a:lumMod val="65000"/>
                    <a:lumOff val="35000"/>
                  </a:schemeClr>
                </a:solidFill>
                <a:effectLst/>
              </a:rPr>
              <a:t>Patiëntenrechten, wilsverklaringen en euthanasie</a:t>
            </a:r>
            <a:r>
              <a:rPr lang="nl-BE" sz="3600" b="1" dirty="0">
                <a:solidFill>
                  <a:schemeClr val="tx1">
                    <a:lumMod val="65000"/>
                    <a:lumOff val="35000"/>
                  </a:schemeClr>
                </a:solidFill>
              </a:rPr>
              <a:t> </a:t>
            </a:r>
          </a:p>
          <a:p>
            <a:pPr algn="ctr"/>
            <a:endParaRPr lang="nl-BE" sz="3600" b="1" dirty="0">
              <a:solidFill>
                <a:srgbClr val="C00000"/>
              </a:solidFill>
            </a:endParaRPr>
          </a:p>
          <a:p>
            <a:pPr algn="ctr"/>
            <a:endParaRPr lang="nl-BE" sz="4000" b="1" dirty="0">
              <a:solidFill>
                <a:schemeClr val="tx1">
                  <a:lumMod val="65000"/>
                  <a:lumOff val="35000"/>
                </a:schemeClr>
              </a:solidFill>
              <a:latin typeface="Gill Sans MT" panose="020B0502020104020203" pitchFamily="34" charset="77"/>
            </a:endParaRPr>
          </a:p>
        </p:txBody>
      </p:sp>
      <p:sp>
        <p:nvSpPr>
          <p:cNvPr id="4" name="Tekstvak 3">
            <a:extLst>
              <a:ext uri="{FF2B5EF4-FFF2-40B4-BE49-F238E27FC236}">
                <a16:creationId xmlns:a16="http://schemas.microsoft.com/office/drawing/2014/main" id="{D0CBAA86-87F2-6646-BEE1-FFDC72667F89}"/>
              </a:ext>
            </a:extLst>
          </p:cNvPr>
          <p:cNvSpPr txBox="1"/>
          <p:nvPr/>
        </p:nvSpPr>
        <p:spPr>
          <a:xfrm>
            <a:off x="7759619" y="6125299"/>
            <a:ext cx="3894667" cy="461665"/>
          </a:xfrm>
          <a:prstGeom prst="rect">
            <a:avLst/>
          </a:prstGeom>
          <a:noFill/>
        </p:spPr>
        <p:txBody>
          <a:bodyPr wrap="square" rtlCol="0">
            <a:spAutoFit/>
          </a:bodyPr>
          <a:lstStyle/>
          <a:p>
            <a:r>
              <a:rPr lang="nl-BE" sz="2400" b="1" dirty="0"/>
              <a:t>Dr. Luc Proot chirurg-LEIFarts</a:t>
            </a:r>
          </a:p>
        </p:txBody>
      </p:sp>
      <p:pic>
        <p:nvPicPr>
          <p:cNvPr id="6" name="Afbeelding 5">
            <a:extLst>
              <a:ext uri="{FF2B5EF4-FFF2-40B4-BE49-F238E27FC236}">
                <a16:creationId xmlns:a16="http://schemas.microsoft.com/office/drawing/2014/main" id="{1538D26F-93AE-5F05-FEC6-F03911A58AD2}"/>
              </a:ext>
            </a:extLst>
          </p:cNvPr>
          <p:cNvPicPr>
            <a:picLocks noChangeAspect="1"/>
          </p:cNvPicPr>
          <p:nvPr/>
        </p:nvPicPr>
        <p:blipFill>
          <a:blip r:embed="rId4"/>
          <a:stretch>
            <a:fillRect/>
          </a:stretch>
        </p:blipFill>
        <p:spPr>
          <a:xfrm>
            <a:off x="313914" y="358019"/>
            <a:ext cx="4097867" cy="1756228"/>
          </a:xfrm>
          <a:prstGeom prst="rect">
            <a:avLst/>
          </a:prstGeom>
        </p:spPr>
      </p:pic>
    </p:spTree>
    <p:extLst>
      <p:ext uri="{BB962C8B-B14F-4D97-AF65-F5344CB8AC3E}">
        <p14:creationId xmlns:p14="http://schemas.microsoft.com/office/powerpoint/2010/main" val="3996423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5433D-5983-9642-BE23-4391663D07BA}"/>
              </a:ext>
            </a:extLst>
          </p:cNvPr>
          <p:cNvSpPr>
            <a:spLocks noGrp="1"/>
          </p:cNvSpPr>
          <p:nvPr>
            <p:ph type="title"/>
          </p:nvPr>
        </p:nvSpPr>
        <p:spPr>
          <a:xfrm>
            <a:off x="1475509" y="254288"/>
            <a:ext cx="5703277" cy="1325563"/>
          </a:xfrm>
        </p:spPr>
        <p:txBody>
          <a:bodyPr/>
          <a:lstStyle/>
          <a:p>
            <a:pPr algn="ctr"/>
            <a:r>
              <a:rPr lang="nl-BE" dirty="0">
                <a:solidFill>
                  <a:schemeClr val="tx2"/>
                </a:solidFill>
                <a:latin typeface="Gill Sans MT" panose="020B0502020104020203" pitchFamily="34" charset="77"/>
              </a:rPr>
              <a:t>De wilsverklaringen</a:t>
            </a:r>
            <a:r>
              <a:rPr lang="nl-BE" baseline="30000" dirty="0">
                <a:solidFill>
                  <a:schemeClr val="tx2"/>
                </a:solidFill>
                <a:latin typeface="Gill Sans MT" panose="020B0502020104020203" pitchFamily="34" charset="77"/>
              </a:rPr>
              <a:t>1</a:t>
            </a:r>
          </a:p>
        </p:txBody>
      </p:sp>
      <p:pic>
        <p:nvPicPr>
          <p:cNvPr id="7" name="Afbeelding 6">
            <a:extLst>
              <a:ext uri="{FF2B5EF4-FFF2-40B4-BE49-F238E27FC236}">
                <a16:creationId xmlns:a16="http://schemas.microsoft.com/office/drawing/2014/main" id="{2882F448-BFB9-ED47-A679-405F2CB98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916" y="54885"/>
            <a:ext cx="4896729" cy="6748229"/>
          </a:xfrm>
          <a:prstGeom prst="rect">
            <a:avLst/>
          </a:prstGeom>
        </p:spPr>
      </p:pic>
      <p:sp>
        <p:nvSpPr>
          <p:cNvPr id="8" name="Tekstvak 7">
            <a:extLst>
              <a:ext uri="{FF2B5EF4-FFF2-40B4-BE49-F238E27FC236}">
                <a16:creationId xmlns:a16="http://schemas.microsoft.com/office/drawing/2014/main" id="{60609864-7411-E544-A894-F961558554F6}"/>
              </a:ext>
            </a:extLst>
          </p:cNvPr>
          <p:cNvSpPr txBox="1"/>
          <p:nvPr/>
        </p:nvSpPr>
        <p:spPr>
          <a:xfrm>
            <a:off x="2045986" y="1579851"/>
            <a:ext cx="5132800" cy="3108543"/>
          </a:xfrm>
          <a:prstGeom prst="rect">
            <a:avLst/>
          </a:prstGeom>
          <a:noFill/>
        </p:spPr>
        <p:txBody>
          <a:bodyPr wrap="square" rtlCol="0">
            <a:spAutoFit/>
          </a:bodyPr>
          <a:lstStyle/>
          <a:p>
            <a:pPr marL="514350" indent="-514350">
              <a:buFont typeface="Wingdings" pitchFamily="2" charset="2"/>
              <a:buChar char="Ø"/>
            </a:pPr>
            <a:r>
              <a:rPr lang="nl-BE" sz="2800" dirty="0">
                <a:solidFill>
                  <a:schemeClr val="tx2"/>
                </a:solidFill>
              </a:rPr>
              <a:t>De negatieve wilsverklaring.</a:t>
            </a:r>
          </a:p>
          <a:p>
            <a:pPr marL="514350" indent="-514350">
              <a:buFont typeface="Wingdings" pitchFamily="2" charset="2"/>
              <a:buChar char="Ø"/>
            </a:pPr>
            <a:r>
              <a:rPr lang="nl-BE" sz="2800" dirty="0">
                <a:solidFill>
                  <a:schemeClr val="tx2"/>
                </a:solidFill>
              </a:rPr>
              <a:t>De wilsverklaring euthanasie.</a:t>
            </a:r>
          </a:p>
          <a:p>
            <a:pPr marL="514350" indent="-514350">
              <a:buFont typeface="Wingdings" pitchFamily="2" charset="2"/>
              <a:buChar char="Ø"/>
            </a:pPr>
            <a:r>
              <a:rPr lang="nl-BE" sz="2800" dirty="0">
                <a:solidFill>
                  <a:schemeClr val="tx2"/>
                </a:solidFill>
              </a:rPr>
              <a:t>Verklaring orgaan-, weefsel- en celdonatie.</a:t>
            </a:r>
          </a:p>
          <a:p>
            <a:pPr marL="514350" indent="-514350">
              <a:buFont typeface="Wingdings" pitchFamily="2" charset="2"/>
              <a:buChar char="Ø"/>
            </a:pPr>
            <a:r>
              <a:rPr lang="nl-BE" sz="2800" dirty="0">
                <a:solidFill>
                  <a:schemeClr val="tx2"/>
                </a:solidFill>
              </a:rPr>
              <a:t>Uitvaartregeling.</a:t>
            </a:r>
          </a:p>
          <a:p>
            <a:pPr marL="514350" indent="-514350">
              <a:buFont typeface="Wingdings" pitchFamily="2" charset="2"/>
              <a:buChar char="Ø"/>
            </a:pPr>
            <a:r>
              <a:rPr lang="nl-BE" sz="2800" dirty="0">
                <a:solidFill>
                  <a:schemeClr val="tx2"/>
                </a:solidFill>
              </a:rPr>
              <a:t>Lichaam schenken aan de wetenschap.</a:t>
            </a:r>
            <a:endParaRPr lang="nl-BE" sz="2800" dirty="0"/>
          </a:p>
        </p:txBody>
      </p:sp>
      <p:pic>
        <p:nvPicPr>
          <p:cNvPr id="5" name="Afbeelding 4">
            <a:extLst>
              <a:ext uri="{FF2B5EF4-FFF2-40B4-BE49-F238E27FC236}">
                <a16:creationId xmlns:a16="http://schemas.microsoft.com/office/drawing/2014/main" id="{8CEAF3E8-3A6E-2B48-9B61-4AD5038A15C4}"/>
              </a:ext>
            </a:extLst>
          </p:cNvPr>
          <p:cNvPicPr>
            <a:picLocks noChangeAspect="1"/>
          </p:cNvPicPr>
          <p:nvPr/>
        </p:nvPicPr>
        <p:blipFill>
          <a:blip r:embed="rId4"/>
          <a:stretch>
            <a:fillRect/>
          </a:stretch>
        </p:blipFill>
        <p:spPr>
          <a:xfrm>
            <a:off x="0" y="0"/>
            <a:ext cx="1929502" cy="6858000"/>
          </a:xfrm>
          <a:prstGeom prst="rect">
            <a:avLst/>
          </a:prstGeom>
        </p:spPr>
      </p:pic>
      <p:sp>
        <p:nvSpPr>
          <p:cNvPr id="3" name="Tekstvak 2">
            <a:extLst>
              <a:ext uri="{FF2B5EF4-FFF2-40B4-BE49-F238E27FC236}">
                <a16:creationId xmlns:a16="http://schemas.microsoft.com/office/drawing/2014/main" id="{61823458-2D98-212C-B845-610592F9B24C}"/>
              </a:ext>
            </a:extLst>
          </p:cNvPr>
          <p:cNvSpPr txBox="1"/>
          <p:nvPr/>
        </p:nvSpPr>
        <p:spPr>
          <a:xfrm>
            <a:off x="2421461" y="5695243"/>
            <a:ext cx="4379495" cy="369332"/>
          </a:xfrm>
          <a:prstGeom prst="rect">
            <a:avLst/>
          </a:prstGeom>
          <a:noFill/>
        </p:spPr>
        <p:txBody>
          <a:bodyPr wrap="square" rtlCol="0">
            <a:spAutoFit/>
          </a:bodyPr>
          <a:lstStyle/>
          <a:p>
            <a:r>
              <a:rPr lang="nl-NL" baseline="30000" dirty="0"/>
              <a:t>1</a:t>
            </a:r>
            <a:r>
              <a:rPr lang="nl-NL" dirty="0"/>
              <a:t> </a:t>
            </a:r>
            <a:r>
              <a:rPr lang="nl-NL" dirty="0" err="1"/>
              <a:t>https</a:t>
            </a:r>
            <a:r>
              <a:rPr lang="nl-NL" dirty="0"/>
              <a:t>://</a:t>
            </a:r>
            <a:r>
              <a:rPr lang="nl-NL" dirty="0" err="1"/>
              <a:t>leif.be</a:t>
            </a:r>
            <a:r>
              <a:rPr lang="nl-NL" dirty="0"/>
              <a:t>/voorafgaande-zorgplanning/</a:t>
            </a:r>
          </a:p>
        </p:txBody>
      </p:sp>
    </p:spTree>
    <p:extLst>
      <p:ext uri="{BB962C8B-B14F-4D97-AF65-F5344CB8AC3E}">
        <p14:creationId xmlns:p14="http://schemas.microsoft.com/office/powerpoint/2010/main" val="28835319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017BC9B-922E-CA4B-9F9B-62758F290309}"/>
              </a:ext>
            </a:extLst>
          </p:cNvPr>
          <p:cNvSpPr>
            <a:spLocks noGrp="1"/>
          </p:cNvSpPr>
          <p:nvPr>
            <p:ph type="body" idx="1"/>
          </p:nvPr>
        </p:nvSpPr>
        <p:spPr>
          <a:xfrm>
            <a:off x="2130779" y="239072"/>
            <a:ext cx="9549246" cy="728663"/>
          </a:xfrm>
        </p:spPr>
        <p:txBody>
          <a:bodyPr>
            <a:noAutofit/>
          </a:bodyPr>
          <a:lstStyle/>
          <a:p>
            <a:pPr algn="ctr"/>
            <a:r>
              <a:rPr lang="nl-BE" sz="4000" b="1" dirty="0">
                <a:solidFill>
                  <a:srgbClr val="C00000"/>
                </a:solidFill>
                <a:latin typeface="Gill Sans MT" panose="020B0502020104020203" pitchFamily="34" charset="77"/>
              </a:rPr>
              <a:t>De ‘verworven’ wilsonbekwaamheid</a:t>
            </a:r>
            <a:endParaRPr lang="nl-BE" sz="4000" b="1" dirty="0">
              <a:solidFill>
                <a:srgbClr val="C00000"/>
              </a:solidFill>
            </a:endParaRPr>
          </a:p>
        </p:txBody>
      </p:sp>
      <p:sp>
        <p:nvSpPr>
          <p:cNvPr id="4" name="Tekstvak 3">
            <a:extLst>
              <a:ext uri="{FF2B5EF4-FFF2-40B4-BE49-F238E27FC236}">
                <a16:creationId xmlns:a16="http://schemas.microsoft.com/office/drawing/2014/main" id="{57BDD479-6644-9E4C-B7FA-871FE5D7BDC1}"/>
              </a:ext>
            </a:extLst>
          </p:cNvPr>
          <p:cNvSpPr txBox="1"/>
          <p:nvPr/>
        </p:nvSpPr>
        <p:spPr>
          <a:xfrm>
            <a:off x="2140897" y="901723"/>
            <a:ext cx="9549245" cy="2464777"/>
          </a:xfrm>
          <a:prstGeom prst="rect">
            <a:avLst/>
          </a:prstGeom>
          <a:noFill/>
        </p:spPr>
        <p:txBody>
          <a:bodyPr wrap="square" rtlCol="0">
            <a:spAutoFit/>
          </a:bodyPr>
          <a:lstStyle/>
          <a:p>
            <a:pPr marL="398653" defTabSz="426466">
              <a:spcBef>
                <a:spcPts val="1700"/>
              </a:spcBef>
              <a:buSzPct val="100000"/>
              <a:defRPr sz="3066">
                <a:solidFill>
                  <a:srgbClr val="212121"/>
                </a:solidFill>
              </a:defRPr>
            </a:pPr>
            <a:r>
              <a:rPr lang="nl-BE" sz="2800" b="1" dirty="0">
                <a:solidFill>
                  <a:srgbClr val="0070C0"/>
                </a:solidFill>
                <a:latin typeface="Gill Sans MT" panose="020B0502020104020203" pitchFamily="34" charset="77"/>
              </a:rPr>
              <a:t>Handelingsonbekwaamheid</a:t>
            </a:r>
            <a:r>
              <a:rPr lang="nl-BE" sz="2800" dirty="0">
                <a:solidFill>
                  <a:srgbClr val="0070C0"/>
                </a:solidFill>
                <a:latin typeface="Gill Sans MT" panose="020B0502020104020203" pitchFamily="34" charset="77"/>
              </a:rPr>
              <a:t> </a:t>
            </a:r>
            <a:r>
              <a:rPr lang="nl-BE" sz="2800" dirty="0">
                <a:solidFill>
                  <a:schemeClr val="tx2"/>
                </a:solidFill>
                <a:latin typeface="Gill Sans MT" panose="020B0502020104020203" pitchFamily="34" charset="77"/>
              </a:rPr>
              <a:t>(juridisch) = dat je bepaalde handelingen volgens de wet </a:t>
            </a:r>
            <a:r>
              <a:rPr lang="nl-BE" sz="2800" b="1" dirty="0">
                <a:solidFill>
                  <a:srgbClr val="C00000"/>
                </a:solidFill>
                <a:latin typeface="Gill Sans MT" panose="020B0502020104020203" pitchFamily="34" charset="77"/>
              </a:rPr>
              <a:t>niet meer mag </a:t>
            </a:r>
            <a:r>
              <a:rPr lang="nl-BE" sz="2800" dirty="0">
                <a:solidFill>
                  <a:schemeClr val="tx2"/>
                </a:solidFill>
                <a:latin typeface="Gill Sans MT" panose="020B0502020104020203" pitchFamily="34" charset="77"/>
              </a:rPr>
              <a:t>stellen. </a:t>
            </a:r>
          </a:p>
          <a:p>
            <a:pPr marL="398653" defTabSz="426466">
              <a:spcBef>
                <a:spcPts val="1700"/>
              </a:spcBef>
              <a:buSzPct val="100000"/>
              <a:defRPr sz="3066">
                <a:solidFill>
                  <a:srgbClr val="212121"/>
                </a:solidFill>
              </a:defRPr>
            </a:pPr>
            <a:r>
              <a:rPr lang="nl-BE" sz="2800" b="1" dirty="0">
                <a:solidFill>
                  <a:srgbClr val="0070C0"/>
                </a:solidFill>
                <a:latin typeface="Gill Sans MT" panose="020B0502020104020203" pitchFamily="34" charset="77"/>
              </a:rPr>
              <a:t>Wilsonbekwaamheid </a:t>
            </a:r>
            <a:r>
              <a:rPr lang="nl-BE" sz="2800" dirty="0">
                <a:solidFill>
                  <a:schemeClr val="tx2"/>
                </a:solidFill>
                <a:latin typeface="Gill Sans MT" panose="020B0502020104020203" pitchFamily="34" charset="77"/>
              </a:rPr>
              <a:t>(medisch) = beoordeling van de  </a:t>
            </a:r>
            <a:r>
              <a:rPr lang="nl-BE" sz="2800" b="1" dirty="0">
                <a:solidFill>
                  <a:srgbClr val="C00000"/>
                </a:solidFill>
                <a:latin typeface="Gill Sans MT" panose="020B0502020104020203" pitchFamily="34" charset="77"/>
              </a:rPr>
              <a:t>beslissingsonbekwaamheid. </a:t>
            </a:r>
            <a:r>
              <a:rPr lang="nl-BE" sz="2800" dirty="0">
                <a:solidFill>
                  <a:schemeClr val="tx1">
                    <a:lumMod val="65000"/>
                    <a:lumOff val="35000"/>
                  </a:schemeClr>
                </a:solidFill>
                <a:latin typeface="Gill Sans MT" panose="020B0502020104020203" pitchFamily="34" charset="77"/>
              </a:rPr>
              <a:t>Men begrijpt de informatie niet en/of overziet de gevolgen ervan niet van zijn beslissing. </a:t>
            </a:r>
          </a:p>
        </p:txBody>
      </p:sp>
      <p:pic>
        <p:nvPicPr>
          <p:cNvPr id="5" name="Afbeelding 4">
            <a:extLst>
              <a:ext uri="{FF2B5EF4-FFF2-40B4-BE49-F238E27FC236}">
                <a16:creationId xmlns:a16="http://schemas.microsoft.com/office/drawing/2014/main" id="{652C6F14-347F-F847-AC89-5C88B486E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C8CAF109-993B-534F-32BA-A1978CED7626}"/>
              </a:ext>
            </a:extLst>
          </p:cNvPr>
          <p:cNvSpPr txBox="1"/>
          <p:nvPr/>
        </p:nvSpPr>
        <p:spPr>
          <a:xfrm>
            <a:off x="5005136" y="6226376"/>
            <a:ext cx="6674889" cy="369332"/>
          </a:xfrm>
          <a:prstGeom prst="rect">
            <a:avLst/>
          </a:prstGeom>
          <a:noFill/>
        </p:spPr>
        <p:txBody>
          <a:bodyPr wrap="square" rtlCol="0">
            <a:spAutoFit/>
          </a:bodyPr>
          <a:lstStyle/>
          <a:p>
            <a:r>
              <a:rPr lang="nl-NL" baseline="30000" dirty="0"/>
              <a:t>1</a:t>
            </a:r>
            <a:r>
              <a:rPr lang="nl-NL" dirty="0"/>
              <a:t> </a:t>
            </a:r>
            <a:r>
              <a:rPr lang="nl-NL" dirty="0" err="1"/>
              <a:t>https</a:t>
            </a:r>
            <a:r>
              <a:rPr lang="nl-NL" dirty="0"/>
              <a:t>://</a:t>
            </a:r>
            <a:r>
              <a:rPr lang="nl-NL" dirty="0" err="1"/>
              <a:t>www.dementie.be</a:t>
            </a:r>
            <a:r>
              <a:rPr lang="nl-NL" dirty="0"/>
              <a:t>/home/wat-is-dementie/prevalentie/</a:t>
            </a:r>
          </a:p>
        </p:txBody>
      </p:sp>
      <p:sp>
        <p:nvSpPr>
          <p:cNvPr id="7" name="Tekstvak 6">
            <a:extLst>
              <a:ext uri="{FF2B5EF4-FFF2-40B4-BE49-F238E27FC236}">
                <a16:creationId xmlns:a16="http://schemas.microsoft.com/office/drawing/2014/main" id="{586B8FCB-D86A-DE71-10FD-516945CFC83F}"/>
              </a:ext>
            </a:extLst>
          </p:cNvPr>
          <p:cNvSpPr txBox="1"/>
          <p:nvPr/>
        </p:nvSpPr>
        <p:spPr>
          <a:xfrm>
            <a:off x="2558247" y="3503533"/>
            <a:ext cx="8746907" cy="954107"/>
          </a:xfrm>
          <a:prstGeom prst="rect">
            <a:avLst/>
          </a:prstGeom>
          <a:noFill/>
        </p:spPr>
        <p:txBody>
          <a:bodyPr wrap="square" rtlCol="0">
            <a:spAutoFit/>
          </a:bodyPr>
          <a:lstStyle/>
          <a:p>
            <a:r>
              <a:rPr lang="nl-NL" sz="2800" b="1" dirty="0">
                <a:solidFill>
                  <a:srgbClr val="0070C0"/>
                </a:solidFill>
              </a:rPr>
              <a:t>Iedereen is wilsbekwaam               het tegendeel bewijzen </a:t>
            </a:r>
          </a:p>
          <a:p>
            <a:r>
              <a:rPr lang="nl-NL" sz="2800" b="1" dirty="0">
                <a:solidFill>
                  <a:srgbClr val="0070C0"/>
                </a:solidFill>
              </a:rPr>
              <a:t>Bepaling gebeurt in </a:t>
            </a:r>
            <a:r>
              <a:rPr lang="nl-NL" sz="2800" b="1" dirty="0" err="1">
                <a:solidFill>
                  <a:srgbClr val="0070C0"/>
                </a:solidFill>
              </a:rPr>
              <a:t>concreto</a:t>
            </a:r>
            <a:r>
              <a:rPr lang="nl-NL" sz="2800" b="1" dirty="0">
                <a:solidFill>
                  <a:srgbClr val="0070C0"/>
                </a:solidFill>
              </a:rPr>
              <a:t>              in abstracto</a:t>
            </a:r>
          </a:p>
        </p:txBody>
      </p:sp>
      <p:cxnSp>
        <p:nvCxnSpPr>
          <p:cNvPr id="10" name="Rechte verbindingslijn met pijl 9">
            <a:extLst>
              <a:ext uri="{FF2B5EF4-FFF2-40B4-BE49-F238E27FC236}">
                <a16:creationId xmlns:a16="http://schemas.microsoft.com/office/drawing/2014/main" id="{5864D4EE-BC38-5F61-A3E2-66F5E5E99655}"/>
              </a:ext>
            </a:extLst>
          </p:cNvPr>
          <p:cNvCxnSpPr>
            <a:cxnSpLocks/>
          </p:cNvCxnSpPr>
          <p:nvPr/>
        </p:nvCxnSpPr>
        <p:spPr>
          <a:xfrm>
            <a:off x="6572264" y="3767402"/>
            <a:ext cx="953678"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4FBF86B-ECFC-29A2-A904-F64786046FE1}"/>
              </a:ext>
            </a:extLst>
          </p:cNvPr>
          <p:cNvCxnSpPr>
            <a:cxnSpLocks/>
          </p:cNvCxnSpPr>
          <p:nvPr/>
        </p:nvCxnSpPr>
        <p:spPr>
          <a:xfrm>
            <a:off x="6991883" y="4234810"/>
            <a:ext cx="953678"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3815225C-4334-3F28-1459-D02094935D9C}"/>
              </a:ext>
            </a:extLst>
          </p:cNvPr>
          <p:cNvSpPr txBox="1"/>
          <p:nvPr/>
        </p:nvSpPr>
        <p:spPr>
          <a:xfrm>
            <a:off x="2558247" y="4721509"/>
            <a:ext cx="8456058" cy="1384995"/>
          </a:xfrm>
          <a:prstGeom prst="rect">
            <a:avLst/>
          </a:prstGeom>
          <a:noFill/>
        </p:spPr>
        <p:txBody>
          <a:bodyPr wrap="square" rtlCol="0">
            <a:spAutoFit/>
          </a:bodyPr>
          <a:lstStyle/>
          <a:p>
            <a:r>
              <a:rPr lang="nl-NL" sz="2800" dirty="0">
                <a:solidFill>
                  <a:schemeClr val="tx2"/>
                </a:solidFill>
              </a:rPr>
              <a:t>Niet aangeboren hersenletsel (ziekte/ongeval)</a:t>
            </a:r>
          </a:p>
          <a:p>
            <a:r>
              <a:rPr lang="nl-NL" sz="2800" dirty="0">
                <a:solidFill>
                  <a:schemeClr val="tx2"/>
                </a:solidFill>
              </a:rPr>
              <a:t>Dementiële syndromen (o.a. Alzheimer </a:t>
            </a:r>
            <a:r>
              <a:rPr lang="nl-NL" sz="2800" dirty="0" err="1">
                <a:solidFill>
                  <a:schemeClr val="tx2"/>
                </a:solidFill>
              </a:rPr>
              <a:t>etc</a:t>
            </a:r>
            <a:r>
              <a:rPr lang="nl-NL" sz="2800" dirty="0">
                <a:solidFill>
                  <a:schemeClr val="tx2"/>
                </a:solidFill>
              </a:rPr>
              <a:t>)</a:t>
            </a:r>
          </a:p>
          <a:p>
            <a:endParaRPr lang="nl-NL" sz="2800" dirty="0"/>
          </a:p>
        </p:txBody>
      </p:sp>
    </p:spTree>
    <p:extLst>
      <p:ext uri="{BB962C8B-B14F-4D97-AF65-F5344CB8AC3E}">
        <p14:creationId xmlns:p14="http://schemas.microsoft.com/office/powerpoint/2010/main" val="24061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2078181" y="168275"/>
            <a:ext cx="9836727" cy="1072356"/>
          </a:xfrm>
          <a:prstGeom prst="rect">
            <a:avLst/>
          </a:prstGeom>
        </p:spPr>
        <p:txBody>
          <a:bodyPr>
            <a:normAutofit fontScale="90000"/>
          </a:bodyPr>
          <a:lstStyle>
            <a:lvl1pPr>
              <a:defRPr sz="4800"/>
            </a:lvl1pPr>
          </a:lstStyle>
          <a:p>
            <a:pPr algn="ctr"/>
            <a:br>
              <a:rPr lang="nl-NL" sz="3600" b="1" dirty="0">
                <a:solidFill>
                  <a:schemeClr val="tx2"/>
                </a:solidFill>
                <a:latin typeface="Gill Sans MT" panose="020B0502020104020203" pitchFamily="34" charset="77"/>
                <a:ea typeface="Gill Sans" charset="0"/>
                <a:cs typeface="Gill Sans" charset="0"/>
              </a:rPr>
            </a:br>
            <a:r>
              <a:rPr lang="nl-NL" sz="3600" b="1" dirty="0">
                <a:solidFill>
                  <a:schemeClr val="tx2"/>
                </a:solidFill>
                <a:latin typeface="Gill Sans MT" panose="020B0502020104020203" pitchFamily="34" charset="77"/>
                <a:ea typeface="Gill Sans" charset="0"/>
                <a:cs typeface="Gill Sans" charset="0"/>
              </a:rPr>
              <a:t>Negatieve wilsverklaring = therapiebeperking !!!</a:t>
            </a:r>
            <a:br>
              <a:rPr lang="nl-NL" sz="4000" b="1" dirty="0">
                <a:solidFill>
                  <a:srgbClr val="0070C0"/>
                </a:solidFill>
                <a:latin typeface="Gill Sans MT" panose="020B0502020104020203" pitchFamily="34" charset="77"/>
                <a:ea typeface="Gill Sans" charset="0"/>
                <a:cs typeface="Gill Sans" charset="0"/>
              </a:rPr>
            </a:br>
            <a:endParaRPr lang="nl-NL" sz="4000" dirty="0">
              <a:solidFill>
                <a:schemeClr val="tx2"/>
              </a:solidFill>
              <a:latin typeface="Gill Sans" charset="0"/>
              <a:ea typeface="Gill Sans" charset="0"/>
              <a:cs typeface="Gill Sans" charset="0"/>
            </a:endParaRPr>
          </a:p>
        </p:txBody>
      </p:sp>
      <p:sp>
        <p:nvSpPr>
          <p:cNvPr id="246" name="Shape 246"/>
          <p:cNvSpPr>
            <a:spLocks noGrp="1"/>
          </p:cNvSpPr>
          <p:nvPr>
            <p:ph type="body" idx="1"/>
          </p:nvPr>
        </p:nvSpPr>
        <p:spPr>
          <a:xfrm>
            <a:off x="2078182" y="1240631"/>
            <a:ext cx="9836727" cy="4575553"/>
          </a:xfrm>
          <a:prstGeom prst="rect">
            <a:avLst/>
          </a:prstGeom>
        </p:spPr>
        <p:txBody>
          <a:bodyPr>
            <a:normAutofit/>
          </a:bodyPr>
          <a:lstStyle/>
          <a:p>
            <a:pPr marL="0" indent="0" defTabSz="322028">
              <a:spcBef>
                <a:spcPts val="2039"/>
              </a:spcBef>
              <a:buNone/>
              <a:defRPr sz="2940"/>
            </a:pPr>
            <a:r>
              <a:rPr lang="nl-NL" sz="2600" dirty="0">
                <a:solidFill>
                  <a:schemeClr val="tx2"/>
                </a:solidFill>
                <a:latin typeface="Gill Sans MT" panose="020B0502020104020203" pitchFamily="34" charset="77"/>
                <a:ea typeface="Gill Sans" charset="0"/>
                <a:cs typeface="Gill Sans" charset="0"/>
              </a:rPr>
              <a:t>In een negatieve wilsverklaring </a:t>
            </a:r>
            <a:r>
              <a:rPr lang="nl-NL" sz="2600" b="1" dirty="0">
                <a:solidFill>
                  <a:srgbClr val="C00000"/>
                </a:solidFill>
                <a:latin typeface="Gill Sans MT" panose="020B0502020104020203" pitchFamily="34" charset="77"/>
                <a:ea typeface="Gill Sans" charset="0"/>
                <a:cs typeface="Gill Sans" charset="0"/>
              </a:rPr>
              <a:t>weigert men </a:t>
            </a:r>
            <a:r>
              <a:rPr lang="nl-NL" sz="2600" dirty="0">
                <a:solidFill>
                  <a:schemeClr val="tx2"/>
                </a:solidFill>
                <a:latin typeface="Gill Sans MT" panose="020B0502020104020203" pitchFamily="34" charset="77"/>
                <a:ea typeface="Gill Sans" charset="0"/>
                <a:cs typeface="Gill Sans" charset="0"/>
              </a:rPr>
              <a:t>vooraf zijn toestemming voor (een) bepaalde (medische) tussenkomst(en) voor het geval dat men </a:t>
            </a:r>
            <a:r>
              <a:rPr lang="nl-NL" sz="2600" b="1" dirty="0">
                <a:solidFill>
                  <a:srgbClr val="C00000"/>
                </a:solidFill>
                <a:latin typeface="Gill Sans MT" panose="020B0502020104020203" pitchFamily="34" charset="77"/>
                <a:ea typeface="Gill Sans" charset="0"/>
                <a:cs typeface="Gill Sans" charset="0"/>
              </a:rPr>
              <a:t>definitief wilsonbekwaam</a:t>
            </a:r>
            <a:r>
              <a:rPr lang="nl-NL" sz="2600" dirty="0">
                <a:solidFill>
                  <a:srgbClr val="C00000"/>
                </a:solidFill>
                <a:latin typeface="Gill Sans MT" panose="020B0502020104020203" pitchFamily="34" charset="77"/>
                <a:ea typeface="Gill Sans" charset="0"/>
                <a:cs typeface="Gill Sans" charset="0"/>
              </a:rPr>
              <a:t> </a:t>
            </a:r>
            <a:r>
              <a:rPr lang="nl-NL" sz="2600" dirty="0">
                <a:solidFill>
                  <a:schemeClr val="tx2"/>
                </a:solidFill>
                <a:latin typeface="Gill Sans MT" panose="020B0502020104020203" pitchFamily="34" charset="77"/>
                <a:ea typeface="Gill Sans" charset="0"/>
                <a:cs typeface="Gill Sans" charset="0"/>
              </a:rPr>
              <a:t>geworden zijn. </a:t>
            </a:r>
            <a:r>
              <a:rPr lang="nl-NL" sz="2400" dirty="0">
                <a:solidFill>
                  <a:schemeClr val="tx2"/>
                </a:solidFill>
                <a:latin typeface="Gill Sans MT" panose="020B0502020104020203" pitchFamily="34" charset="77"/>
                <a:ea typeface="Gill Sans" charset="0"/>
                <a:cs typeface="Gill Sans" charset="0"/>
              </a:rPr>
              <a:t>Voorwaarden:</a:t>
            </a:r>
          </a:p>
          <a:p>
            <a:pPr marL="971550" lvl="1" indent="-514350" defTabSz="322028">
              <a:spcBef>
                <a:spcPts val="2039"/>
              </a:spcBef>
              <a:buClr>
                <a:schemeClr val="tx1">
                  <a:lumMod val="65000"/>
                  <a:lumOff val="35000"/>
                </a:schemeClr>
              </a:buClr>
              <a:buFont typeface="+mj-lt"/>
              <a:buAutoNum type="arabicPeriod"/>
              <a:defRPr sz="2940"/>
            </a:pPr>
            <a:r>
              <a:rPr lang="nl-NL" sz="2600" b="1" dirty="0">
                <a:solidFill>
                  <a:srgbClr val="0070C0"/>
                </a:solidFill>
                <a:latin typeface="Gill Sans MT" panose="020B0502020104020203" pitchFamily="34" charset="77"/>
              </a:rPr>
              <a:t>Wilsbekwaam</a:t>
            </a:r>
            <a:r>
              <a:rPr lang="nl-NL" sz="2600" baseline="30000" dirty="0">
                <a:solidFill>
                  <a:srgbClr val="0070C0"/>
                </a:solidFill>
                <a:latin typeface="Gill Sans MT" panose="020B0502020104020203" pitchFamily="34" charset="77"/>
              </a:rPr>
              <a:t>1</a:t>
            </a:r>
            <a:r>
              <a:rPr lang="nl-NL" sz="2600" dirty="0">
                <a:solidFill>
                  <a:schemeClr val="tx1">
                    <a:lumMod val="65000"/>
                    <a:lumOff val="35000"/>
                  </a:schemeClr>
                </a:solidFill>
                <a:latin typeface="Gill Sans MT" panose="020B0502020104020203" pitchFamily="34" charset="77"/>
              </a:rPr>
              <a:t>(</a:t>
            </a:r>
            <a:r>
              <a:rPr lang="nl-NL" sz="2600" b="1" dirty="0">
                <a:solidFill>
                  <a:schemeClr val="tx1">
                    <a:lumMod val="65000"/>
                    <a:lumOff val="35000"/>
                  </a:schemeClr>
                </a:solidFill>
                <a:latin typeface="Gill Sans MT" panose="020B0502020104020203" pitchFamily="34" charset="77"/>
              </a:rPr>
              <a:t>meerder- of minderjarigen</a:t>
            </a:r>
            <a:r>
              <a:rPr lang="nl-NL" sz="2600" dirty="0">
                <a:solidFill>
                  <a:schemeClr val="tx1">
                    <a:lumMod val="65000"/>
                    <a:lumOff val="35000"/>
                  </a:schemeClr>
                </a:solidFill>
                <a:latin typeface="Gill Sans MT" panose="020B0502020104020203" pitchFamily="34" charset="77"/>
              </a:rPr>
              <a:t>)</a:t>
            </a:r>
            <a:r>
              <a:rPr lang="nl-NL" sz="2600" dirty="0">
                <a:solidFill>
                  <a:schemeClr val="tx2"/>
                </a:solidFill>
                <a:latin typeface="Gill Sans MT" panose="020B0502020104020203" pitchFamily="34" charset="77"/>
              </a:rPr>
              <a:t> zijn bij het opstellen.</a:t>
            </a:r>
          </a:p>
          <a:p>
            <a:pPr marL="971550" lvl="1" indent="-514350" defTabSz="322028">
              <a:spcBef>
                <a:spcPts val="2039"/>
              </a:spcBef>
              <a:buClr>
                <a:schemeClr val="tx1">
                  <a:lumMod val="65000"/>
                  <a:lumOff val="35000"/>
                </a:schemeClr>
              </a:buClr>
              <a:buFont typeface="+mj-lt"/>
              <a:buAutoNum type="arabicPeriod"/>
              <a:defRPr sz="2940"/>
            </a:pPr>
            <a:r>
              <a:rPr lang="nl-NL" sz="2600" dirty="0">
                <a:solidFill>
                  <a:schemeClr val="tx2"/>
                </a:solidFill>
                <a:latin typeface="Gill Sans MT" panose="020B0502020104020203" pitchFamily="34" charset="77"/>
              </a:rPr>
              <a:t>De </a:t>
            </a:r>
            <a:r>
              <a:rPr lang="nl-NL" sz="2600" b="1" dirty="0">
                <a:solidFill>
                  <a:srgbClr val="0070C0"/>
                </a:solidFill>
                <a:latin typeface="Gill Sans MT" panose="020B0502020104020203" pitchFamily="34" charset="77"/>
              </a:rPr>
              <a:t>omstandigheden</a:t>
            </a:r>
            <a:r>
              <a:rPr lang="nl-NL" sz="2600" dirty="0">
                <a:solidFill>
                  <a:schemeClr val="tx2"/>
                </a:solidFill>
                <a:latin typeface="Gill Sans MT" panose="020B0502020104020203" pitchFamily="34" charset="77"/>
              </a:rPr>
              <a:t> waarin dit document geldt moeten omschreven zijn ( = </a:t>
            </a:r>
            <a:r>
              <a:rPr lang="nl-NL" sz="2600" b="1" dirty="0">
                <a:solidFill>
                  <a:srgbClr val="C00000"/>
                </a:solidFill>
                <a:latin typeface="Gill Sans MT" panose="020B0502020104020203" pitchFamily="34" charset="77"/>
              </a:rPr>
              <a:t>definitieve wilsonbekwaamheid</a:t>
            </a:r>
            <a:r>
              <a:rPr lang="nl-NL" sz="2600" dirty="0">
                <a:solidFill>
                  <a:schemeClr val="tx2"/>
                </a:solidFill>
                <a:latin typeface="Gill Sans MT" panose="020B0502020104020203" pitchFamily="34" charset="77"/>
              </a:rPr>
              <a:t>).</a:t>
            </a:r>
          </a:p>
          <a:p>
            <a:pPr marL="971550" lvl="1" indent="-514350" defTabSz="322028">
              <a:spcBef>
                <a:spcPts val="2039"/>
              </a:spcBef>
              <a:buClr>
                <a:schemeClr val="tx1">
                  <a:lumMod val="65000"/>
                  <a:lumOff val="35000"/>
                </a:schemeClr>
              </a:buClr>
              <a:buFont typeface="+mj-lt"/>
              <a:buAutoNum type="arabicPeriod"/>
              <a:defRPr sz="2940"/>
            </a:pPr>
            <a:r>
              <a:rPr lang="nl-NL" sz="2600" b="1" dirty="0">
                <a:solidFill>
                  <a:srgbClr val="0070C0"/>
                </a:solidFill>
                <a:latin typeface="Gill Sans MT" panose="020B0502020104020203" pitchFamily="34" charset="77"/>
              </a:rPr>
              <a:t>Geweigerde behandelingen </a:t>
            </a:r>
            <a:r>
              <a:rPr lang="nl-NL" sz="2600" dirty="0">
                <a:solidFill>
                  <a:schemeClr val="tx2"/>
                </a:solidFill>
                <a:latin typeface="Gill Sans MT" panose="020B0502020104020203" pitchFamily="34" charset="77"/>
              </a:rPr>
              <a:t>moeten omschreven zijn.</a:t>
            </a:r>
          </a:p>
          <a:p>
            <a:pPr marL="971550" lvl="1" indent="-514350" defTabSz="322028">
              <a:spcBef>
                <a:spcPts val="2039"/>
              </a:spcBef>
              <a:buClr>
                <a:schemeClr val="tx1">
                  <a:lumMod val="65000"/>
                  <a:lumOff val="35000"/>
                </a:schemeClr>
              </a:buClr>
              <a:buFont typeface="+mj-lt"/>
              <a:buAutoNum type="arabicPeriod"/>
              <a:defRPr sz="2940"/>
            </a:pPr>
            <a:r>
              <a:rPr lang="nl-NL" sz="2600" dirty="0">
                <a:solidFill>
                  <a:schemeClr val="tx2"/>
                </a:solidFill>
                <a:latin typeface="Gill Sans MT" panose="020B0502020104020203" pitchFamily="34" charset="77"/>
              </a:rPr>
              <a:t>Aanduiden van een </a:t>
            </a:r>
            <a:r>
              <a:rPr lang="nl-NL" sz="2600" b="1" dirty="0">
                <a:solidFill>
                  <a:srgbClr val="0070C0"/>
                </a:solidFill>
                <a:latin typeface="Gill Sans MT" panose="020B0502020104020203" pitchFamily="34" charset="77"/>
              </a:rPr>
              <a:t>vertegenwoordiger</a:t>
            </a:r>
            <a:r>
              <a:rPr lang="nl-NL" sz="2600" dirty="0">
                <a:solidFill>
                  <a:schemeClr val="tx2"/>
                </a:solidFill>
                <a:latin typeface="Gill Sans MT" panose="020B0502020104020203" pitchFamily="34" charset="77"/>
              </a:rPr>
              <a:t>.</a:t>
            </a:r>
          </a:p>
        </p:txBody>
      </p:sp>
      <p:pic>
        <p:nvPicPr>
          <p:cNvPr id="4" name="Afbeelding 3">
            <a:extLst>
              <a:ext uri="{FF2B5EF4-FFF2-40B4-BE49-F238E27FC236}">
                <a16:creationId xmlns:a16="http://schemas.microsoft.com/office/drawing/2014/main" id="{ED3D006C-AEE7-4341-8A3A-949055CADF13}"/>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176AC2BD-0C1F-6EE5-A37F-42385694C27D}"/>
              </a:ext>
            </a:extLst>
          </p:cNvPr>
          <p:cNvSpPr txBox="1"/>
          <p:nvPr/>
        </p:nvSpPr>
        <p:spPr>
          <a:xfrm>
            <a:off x="2299420" y="6017382"/>
            <a:ext cx="9615488" cy="307777"/>
          </a:xfrm>
          <a:prstGeom prst="rect">
            <a:avLst/>
          </a:prstGeom>
          <a:noFill/>
        </p:spPr>
        <p:txBody>
          <a:bodyPr wrap="square" rtlCol="0">
            <a:spAutoFit/>
          </a:bodyPr>
          <a:lstStyle/>
          <a:p>
            <a:pPr marL="0" indent="0" defTabSz="322028">
              <a:spcBef>
                <a:spcPts val="2039"/>
              </a:spcBef>
              <a:buNone/>
              <a:defRPr sz="2940"/>
            </a:pPr>
            <a:r>
              <a:rPr lang="nl-NL" sz="1400" baseline="30000" dirty="0">
                <a:solidFill>
                  <a:schemeClr val="tx1">
                    <a:lumMod val="65000"/>
                    <a:lumOff val="35000"/>
                  </a:schemeClr>
                </a:solidFill>
                <a:latin typeface="Gill Sans" charset="0"/>
                <a:ea typeface="Gill Sans" charset="0"/>
                <a:cs typeface="Gill Sans" charset="0"/>
              </a:rPr>
              <a:t>1</a:t>
            </a:r>
            <a:r>
              <a:rPr lang="nl-NL" sz="1400" dirty="0">
                <a:solidFill>
                  <a:schemeClr val="tx1">
                    <a:lumMod val="65000"/>
                    <a:lumOff val="35000"/>
                  </a:schemeClr>
                </a:solidFill>
                <a:latin typeface="Gill Sans" charset="0"/>
                <a:ea typeface="Gill Sans" charset="0"/>
                <a:cs typeface="Gill Sans" charset="0"/>
              </a:rPr>
              <a:t> M. </a:t>
            </a:r>
            <a:r>
              <a:rPr lang="nl-NL" sz="1400" dirty="0" err="1">
                <a:solidFill>
                  <a:schemeClr val="tx1">
                    <a:lumMod val="65000"/>
                    <a:lumOff val="35000"/>
                  </a:schemeClr>
                </a:solidFill>
                <a:latin typeface="Gill Sans" charset="0"/>
                <a:ea typeface="Gill Sans" charset="0"/>
                <a:cs typeface="Gill Sans" charset="0"/>
              </a:rPr>
              <a:t>Deneyer</a:t>
            </a:r>
            <a:r>
              <a:rPr lang="nl-NL" sz="1400" dirty="0">
                <a:solidFill>
                  <a:schemeClr val="tx1">
                    <a:lumMod val="65000"/>
                    <a:lumOff val="35000"/>
                  </a:schemeClr>
                </a:solidFill>
                <a:latin typeface="Gill Sans" charset="0"/>
                <a:ea typeface="Gill Sans" charset="0"/>
                <a:cs typeface="Gill Sans" charset="0"/>
              </a:rPr>
              <a:t>, Deontologische, ethische en wettelijke implicaties voor de zorg van minderjarigen. Brussel,  </a:t>
            </a:r>
            <a:r>
              <a:rPr lang="nl-NL" sz="1400" dirty="0" err="1">
                <a:solidFill>
                  <a:schemeClr val="tx1">
                    <a:lumMod val="65000"/>
                    <a:lumOff val="35000"/>
                  </a:schemeClr>
                </a:solidFill>
                <a:latin typeface="Gill Sans" charset="0"/>
                <a:ea typeface="Gill Sans" charset="0"/>
                <a:cs typeface="Gill Sans" charset="0"/>
              </a:rPr>
              <a:t>VUBPress</a:t>
            </a:r>
            <a:r>
              <a:rPr lang="nl-NL" sz="1400" dirty="0">
                <a:solidFill>
                  <a:schemeClr val="tx1">
                    <a:lumMod val="65000"/>
                    <a:lumOff val="35000"/>
                  </a:schemeClr>
                </a:solidFill>
                <a:latin typeface="Gill Sans" charset="0"/>
                <a:ea typeface="Gill Sans" charset="0"/>
                <a:cs typeface="Gill Sans" charset="0"/>
              </a:rPr>
              <a:t> 2012, 138-140</a:t>
            </a:r>
          </a:p>
        </p:txBody>
      </p:sp>
    </p:spTree>
    <p:extLst>
      <p:ext uri="{BB962C8B-B14F-4D97-AF65-F5344CB8AC3E}">
        <p14:creationId xmlns:p14="http://schemas.microsoft.com/office/powerpoint/2010/main" val="40717424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body" idx="1"/>
          </p:nvPr>
        </p:nvSpPr>
        <p:spPr>
          <a:xfrm>
            <a:off x="2102109" y="668378"/>
            <a:ext cx="9976138" cy="4548199"/>
          </a:xfrm>
          <a:prstGeom prst="rect">
            <a:avLst/>
          </a:prstGeom>
        </p:spPr>
        <p:txBody>
          <a:bodyPr>
            <a:normAutofit/>
          </a:bodyPr>
          <a:lstStyle/>
          <a:p>
            <a:pPr marL="457200" indent="-457200" defTabSz="287526">
              <a:spcBef>
                <a:spcPts val="1828"/>
              </a:spcBef>
              <a:buClr>
                <a:srgbClr val="535353"/>
              </a:buClr>
              <a:buSzPct val="82000"/>
              <a:buFont typeface="Wingdings" pitchFamily="2" charset="2"/>
              <a:buChar char="Ø"/>
              <a:defRPr sz="2600"/>
            </a:pPr>
            <a:r>
              <a:rPr lang="nl-NL" sz="2800" dirty="0">
                <a:solidFill>
                  <a:schemeClr val="tx2"/>
                </a:solidFill>
                <a:latin typeface="Gill Sans MT" panose="020B0502020104020203" pitchFamily="34" charset="77"/>
              </a:rPr>
              <a:t>Een negatieve wilsverklaring is</a:t>
            </a:r>
            <a:r>
              <a:rPr lang="nl-NL" sz="2800" dirty="0">
                <a:solidFill>
                  <a:srgbClr val="535353"/>
                </a:solidFill>
                <a:latin typeface="Gill Sans MT" panose="020B0502020104020203" pitchFamily="34" charset="77"/>
              </a:rPr>
              <a:t> </a:t>
            </a:r>
            <a:r>
              <a:rPr lang="nl-NL" sz="2800" b="1" dirty="0">
                <a:solidFill>
                  <a:srgbClr val="0070C0"/>
                </a:solidFill>
                <a:latin typeface="Gill Sans MT" panose="020B0502020104020203" pitchFamily="34" charset="77"/>
              </a:rPr>
              <a:t>juridisch bindend</a:t>
            </a:r>
            <a:r>
              <a:rPr lang="nl-NL" sz="2800" b="1" baseline="30000" dirty="0">
                <a:solidFill>
                  <a:schemeClr val="tx1">
                    <a:lumMod val="65000"/>
                    <a:lumOff val="35000"/>
                  </a:schemeClr>
                </a:solidFill>
                <a:latin typeface="Gill Sans MT" panose="020B0502020104020203" pitchFamily="34" charset="77"/>
              </a:rPr>
              <a:t>1</a:t>
            </a:r>
            <a:r>
              <a:rPr lang="nl-NL" sz="2800" b="1" dirty="0">
                <a:solidFill>
                  <a:srgbClr val="0070C0"/>
                </a:solidFill>
                <a:latin typeface="Gill Sans MT" panose="020B0502020104020203" pitchFamily="34" charset="77"/>
              </a:rPr>
              <a:t> </a:t>
            </a:r>
            <a:r>
              <a:rPr lang="nl-NL" sz="2800" dirty="0">
                <a:latin typeface="Gill Sans MT" panose="020B0502020104020203" pitchFamily="34" charset="77"/>
              </a:rPr>
              <a:t>voor de arts </a:t>
            </a:r>
          </a:p>
          <a:p>
            <a:pPr marL="1082256" lvl="2" indent="-457200" defTabSz="287526">
              <a:spcBef>
                <a:spcPts val="1828"/>
              </a:spcBef>
              <a:buClr>
                <a:srgbClr val="535353"/>
              </a:buClr>
              <a:buSzPct val="82000"/>
              <a:buFont typeface="Wingdings" pitchFamily="2" charset="2"/>
              <a:buChar char="Ø"/>
              <a:defRPr sz="2600"/>
            </a:pPr>
            <a:r>
              <a:rPr lang="nl-NL" dirty="0">
                <a:solidFill>
                  <a:schemeClr val="tx2"/>
                </a:solidFill>
                <a:latin typeface="Gill Sans MT" panose="020B0502020104020203" pitchFamily="34" charset="77"/>
              </a:rPr>
              <a:t>De beroepsbeoefenaar die ingaat tegen de schriftelijke toestemmingsweigering van de patiënt stelt zich bloot </a:t>
            </a:r>
            <a:r>
              <a:rPr lang="nl-NL" dirty="0">
                <a:latin typeface="Gill Sans MT" panose="020B0502020104020203" pitchFamily="34" charset="77"/>
              </a:rPr>
              <a:t>aan </a:t>
            </a:r>
            <a:r>
              <a:rPr lang="nl-NL" b="1" dirty="0">
                <a:solidFill>
                  <a:srgbClr val="0070C0"/>
                </a:solidFill>
                <a:latin typeface="Gill Sans MT" panose="020B0502020104020203" pitchFamily="34" charset="77"/>
              </a:rPr>
              <a:t>strafrechtelijke vervolging </a:t>
            </a:r>
            <a:r>
              <a:rPr lang="nl-NL" dirty="0">
                <a:solidFill>
                  <a:schemeClr val="tx2"/>
                </a:solidFill>
                <a:latin typeface="Gill Sans MT" panose="020B0502020104020203" pitchFamily="34" charset="77"/>
              </a:rPr>
              <a:t>en kan </a:t>
            </a:r>
            <a:r>
              <a:rPr lang="nl-NL" b="1" dirty="0">
                <a:solidFill>
                  <a:srgbClr val="0070C0"/>
                </a:solidFill>
                <a:latin typeface="Gill Sans MT" panose="020B0502020104020203" pitchFamily="34" charset="77"/>
              </a:rPr>
              <a:t>burgerlijke en tuchtrechtelijk aansprakelijkheid </a:t>
            </a:r>
            <a:r>
              <a:rPr lang="nl-NL" dirty="0">
                <a:solidFill>
                  <a:schemeClr val="tx2"/>
                </a:solidFill>
                <a:latin typeface="Gill Sans MT" panose="020B0502020104020203" pitchFamily="34" charset="77"/>
              </a:rPr>
              <a:t>gesteld worden.  </a:t>
            </a:r>
          </a:p>
          <a:p>
            <a:pPr marL="1082256" lvl="2" indent="-457200" defTabSz="287526">
              <a:spcBef>
                <a:spcPts val="1828"/>
              </a:spcBef>
              <a:buClr>
                <a:srgbClr val="535353"/>
              </a:buClr>
              <a:buSzPct val="82000"/>
              <a:buFont typeface="Wingdings" pitchFamily="2" charset="2"/>
              <a:buChar char="Ø"/>
              <a:defRPr sz="2600"/>
            </a:pPr>
            <a:r>
              <a:rPr lang="nl-NL" dirty="0">
                <a:solidFill>
                  <a:schemeClr val="tx2"/>
                </a:solidFill>
                <a:latin typeface="Gill Sans MT" panose="020B0502020104020203" pitchFamily="34" charset="77"/>
              </a:rPr>
              <a:t>De negatieve wilsverklaring is </a:t>
            </a:r>
            <a:r>
              <a:rPr lang="nl-NL" b="1" dirty="0">
                <a:solidFill>
                  <a:srgbClr val="0070C0"/>
                </a:solidFill>
                <a:latin typeface="Gill Sans MT" panose="020B0502020104020203" pitchFamily="34" charset="77"/>
              </a:rPr>
              <a:t>onbeperkt geldig </a:t>
            </a:r>
            <a:r>
              <a:rPr lang="nl-NL" dirty="0">
                <a:solidFill>
                  <a:schemeClr val="tx2"/>
                </a:solidFill>
                <a:latin typeface="Gill Sans MT" panose="020B0502020104020203" pitchFamily="34" charset="77"/>
              </a:rPr>
              <a:t>in de tijd.</a:t>
            </a:r>
          </a:p>
          <a:p>
            <a:pPr marL="457200" indent="-457200" defTabSz="287526">
              <a:spcBef>
                <a:spcPts val="1828"/>
              </a:spcBef>
              <a:buClr>
                <a:srgbClr val="535353"/>
              </a:buClr>
              <a:buSzPct val="82000"/>
              <a:buFont typeface="Wingdings" pitchFamily="2" charset="2"/>
              <a:buChar char="Ø"/>
              <a:defRPr sz="2600"/>
            </a:pPr>
            <a:r>
              <a:rPr lang="nl-NL" sz="2800" dirty="0">
                <a:solidFill>
                  <a:schemeClr val="tx2"/>
                </a:solidFill>
                <a:latin typeface="Gill Sans MT" panose="020B0502020104020203" pitchFamily="34" charset="77"/>
              </a:rPr>
              <a:t>Voor de negatieve wilsverklaring bestaat </a:t>
            </a:r>
            <a:r>
              <a:rPr lang="nl-NL" sz="2800" b="1" dirty="0">
                <a:solidFill>
                  <a:srgbClr val="0070C0"/>
                </a:solidFill>
                <a:latin typeface="Gill Sans MT" panose="020B0502020104020203" pitchFamily="34" charset="77"/>
              </a:rPr>
              <a:t>geen centraal registratiesysteem</a:t>
            </a:r>
            <a:r>
              <a:rPr lang="nl-NL" sz="2800" dirty="0">
                <a:solidFill>
                  <a:srgbClr val="535353"/>
                </a:solidFill>
                <a:latin typeface="Gill Sans MT" panose="020B0502020104020203" pitchFamily="34" charset="77"/>
              </a:rPr>
              <a:t>. </a:t>
            </a:r>
          </a:p>
          <a:p>
            <a:pPr marL="1082256" lvl="2" indent="-457200" defTabSz="287526">
              <a:spcBef>
                <a:spcPts val="1828"/>
              </a:spcBef>
              <a:buClr>
                <a:srgbClr val="535353"/>
              </a:buClr>
              <a:buSzPct val="82000"/>
              <a:buFont typeface="Wingdings" pitchFamily="2" charset="2"/>
              <a:buChar char="Ø"/>
              <a:defRPr sz="2600"/>
            </a:pPr>
            <a:r>
              <a:rPr lang="nl-NL" dirty="0">
                <a:solidFill>
                  <a:schemeClr val="tx2"/>
                </a:solidFill>
                <a:latin typeface="Gill Sans MT" panose="020B0502020104020203" pitchFamily="34" charset="77"/>
              </a:rPr>
              <a:t>Belang van </a:t>
            </a:r>
            <a:r>
              <a:rPr lang="nl-NL" b="1" dirty="0">
                <a:solidFill>
                  <a:srgbClr val="0070C0"/>
                </a:solidFill>
                <a:latin typeface="Gill Sans MT" panose="020B0502020104020203" pitchFamily="34" charset="77"/>
              </a:rPr>
              <a:t>opname</a:t>
            </a:r>
            <a:r>
              <a:rPr lang="nl-NL" dirty="0">
                <a:solidFill>
                  <a:schemeClr val="tx2"/>
                </a:solidFill>
                <a:latin typeface="Gill Sans MT" panose="020B0502020104020203" pitchFamily="34" charset="77"/>
              </a:rPr>
              <a:t> van dit document in het </a:t>
            </a:r>
            <a:r>
              <a:rPr lang="nl-NL" b="1" dirty="0">
                <a:solidFill>
                  <a:srgbClr val="0070C0"/>
                </a:solidFill>
                <a:latin typeface="Gill Sans MT" panose="020B0502020104020203" pitchFamily="34" charset="77"/>
              </a:rPr>
              <a:t>medisch dossier. </a:t>
            </a:r>
          </a:p>
        </p:txBody>
      </p:sp>
      <p:pic>
        <p:nvPicPr>
          <p:cNvPr id="3" name="Afbeelding 2">
            <a:extLst>
              <a:ext uri="{FF2B5EF4-FFF2-40B4-BE49-F238E27FC236}">
                <a16:creationId xmlns:a16="http://schemas.microsoft.com/office/drawing/2014/main" id="{6432EA5E-E03D-AE4E-A7A1-398F1B1616A2}"/>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452815BC-09DD-AB56-ADF4-949B8162E1ED}"/>
              </a:ext>
            </a:extLst>
          </p:cNvPr>
          <p:cNvSpPr txBox="1"/>
          <p:nvPr/>
        </p:nvSpPr>
        <p:spPr>
          <a:xfrm>
            <a:off x="2598388" y="5362313"/>
            <a:ext cx="8983580" cy="646331"/>
          </a:xfrm>
          <a:prstGeom prst="rect">
            <a:avLst/>
          </a:prstGeom>
          <a:noFill/>
        </p:spPr>
        <p:txBody>
          <a:bodyPr wrap="square" rtlCol="0">
            <a:spAutoFit/>
          </a:bodyPr>
          <a:lstStyle/>
          <a:p>
            <a:r>
              <a:rPr lang="nl-NL" baseline="30000" dirty="0"/>
              <a:t>1 </a:t>
            </a:r>
            <a:r>
              <a:rPr lang="nl-NL" dirty="0"/>
              <a:t>C. Lemmens, voorafgaande wilsverklaringen met betrekking tot het levenseinde, Antwerpen, </a:t>
            </a:r>
            <a:r>
              <a:rPr lang="nl-NL" dirty="0" err="1"/>
              <a:t>Intersentia</a:t>
            </a:r>
            <a:r>
              <a:rPr lang="nl-NL" dirty="0"/>
              <a:t> 2013,995 </a:t>
            </a:r>
          </a:p>
        </p:txBody>
      </p:sp>
    </p:spTree>
    <p:extLst>
      <p:ext uri="{BB962C8B-B14F-4D97-AF65-F5344CB8AC3E}">
        <p14:creationId xmlns:p14="http://schemas.microsoft.com/office/powerpoint/2010/main" val="199520022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FC9F-1DA0-5969-ACB9-98F3F2B45FEE}"/>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18865DB4-B49E-2ED6-3E7D-EE2C7834C319}"/>
              </a:ext>
            </a:extLst>
          </p:cNvPr>
          <p:cNvPicPr>
            <a:picLocks noChangeAspect="1"/>
          </p:cNvPicPr>
          <p:nvPr/>
        </p:nvPicPr>
        <p:blipFill>
          <a:blip r:embed="rId3"/>
          <a:stretch>
            <a:fillRect/>
          </a:stretch>
        </p:blipFill>
        <p:spPr>
          <a:xfrm>
            <a:off x="0" y="0"/>
            <a:ext cx="1929502" cy="6858000"/>
          </a:xfrm>
          <a:prstGeom prst="rect">
            <a:avLst/>
          </a:prstGeom>
        </p:spPr>
      </p:pic>
      <p:pic>
        <p:nvPicPr>
          <p:cNvPr id="3" name="Afbeelding 2" descr="Afbeelding met tekst, schermopname, Lettertype, nummer&#10;&#10;Door AI gegenereerde inhoud is mogelijk onjuist.">
            <a:extLst>
              <a:ext uri="{FF2B5EF4-FFF2-40B4-BE49-F238E27FC236}">
                <a16:creationId xmlns:a16="http://schemas.microsoft.com/office/drawing/2014/main" id="{AE0ADDA8-CD85-04A9-666C-E37E1778E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785" y="0"/>
            <a:ext cx="9598945" cy="6858000"/>
          </a:xfrm>
          <a:prstGeom prst="rect">
            <a:avLst/>
          </a:prstGeom>
        </p:spPr>
      </p:pic>
    </p:spTree>
    <p:extLst>
      <p:ext uri="{BB962C8B-B14F-4D97-AF65-F5344CB8AC3E}">
        <p14:creationId xmlns:p14="http://schemas.microsoft.com/office/powerpoint/2010/main" val="236142115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1CDF34-0BDC-5940-A1EA-228189345E50}"/>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EAD4B36C-7C18-755F-F70A-39A6198BD6DA}"/>
              </a:ext>
            </a:extLst>
          </p:cNvPr>
          <p:cNvSpPr txBox="1"/>
          <p:nvPr/>
        </p:nvSpPr>
        <p:spPr>
          <a:xfrm>
            <a:off x="2365783" y="1443954"/>
            <a:ext cx="9086850" cy="4154984"/>
          </a:xfrm>
          <a:prstGeom prst="rect">
            <a:avLst/>
          </a:prstGeom>
          <a:noFill/>
          <a:ln>
            <a:solidFill>
              <a:schemeClr val="tx1">
                <a:lumMod val="65000"/>
                <a:lumOff val="35000"/>
              </a:schemeClr>
            </a:solidFill>
          </a:ln>
        </p:spPr>
        <p:txBody>
          <a:bodyPr wrap="square" rtlCol="0">
            <a:spAutoFit/>
          </a:bodyPr>
          <a:lstStyle/>
          <a:p>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Ik wens, als ik </a:t>
            </a:r>
            <a:r>
              <a:rPr lang="nl-NL"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definitief wilsonbekwaam</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 ben en mij in een</a:t>
            </a:r>
            <a:r>
              <a:rPr lang="nl-NL" sz="24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a:t>
            </a:r>
            <a:r>
              <a:rPr lang="nl-NL"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medisch uitzichtloze toestand </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bevind, ongeacht mijn </a:t>
            </a:r>
            <a:r>
              <a:rPr lang="nl-NL"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levensverwachting,</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 op een </a:t>
            </a:r>
            <a:r>
              <a:rPr lang="nl-NL"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menswaardige wijze </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te worden behandeld. Ik </a:t>
            </a:r>
            <a:r>
              <a:rPr lang="nl-NL" sz="24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wil te allen tijde </a:t>
            </a:r>
            <a:r>
              <a:rPr lang="nl-NL"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therapeutische hardnekkigheid </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vermijden. </a:t>
            </a:r>
          </a:p>
          <a:p>
            <a:endPar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endParaRPr>
          </a:p>
          <a:p>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Ik wens </a:t>
            </a:r>
            <a:r>
              <a:rPr lang="nl-NL" sz="2400" kern="100"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dan </a:t>
            </a:r>
            <a:r>
              <a:rPr lang="nl-NL"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niet meer opgenomen te worden in een ziekenhuis, niet meer gereanimeerd, noch mechanisch geventileerd noch geopereerd noch gedialyseerd noch via een maagsonde kunstmatig gevoed te worden.</a:t>
            </a:r>
            <a:r>
              <a:rPr lang="nl-NL" sz="24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a:t>
            </a:r>
            <a:r>
              <a:rPr lang="nl-NL" sz="2400" b="1" kern="100"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rPr>
              <a:t>Ik wens verder dat alles gebeurt volgens de instructies van mijn vertegenwoordiger die op de hoogte is van ‘al’ mijn wensen.</a:t>
            </a:r>
            <a:endParaRPr lang="nl-BE" sz="2400" b="1" kern="100"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DDA531F5-C470-7419-3388-BD96DB91AE35}"/>
              </a:ext>
            </a:extLst>
          </p:cNvPr>
          <p:cNvPicPr>
            <a:picLocks noChangeAspect="1"/>
          </p:cNvPicPr>
          <p:nvPr/>
        </p:nvPicPr>
        <p:blipFill>
          <a:blip r:embed="rId3"/>
          <a:stretch>
            <a:fillRect/>
          </a:stretch>
        </p:blipFill>
        <p:spPr>
          <a:xfrm>
            <a:off x="0" y="14863"/>
            <a:ext cx="1929502" cy="6858000"/>
          </a:xfrm>
          <a:prstGeom prst="rect">
            <a:avLst/>
          </a:prstGeom>
        </p:spPr>
      </p:pic>
    </p:spTree>
    <p:extLst>
      <p:ext uri="{BB962C8B-B14F-4D97-AF65-F5344CB8AC3E}">
        <p14:creationId xmlns:p14="http://schemas.microsoft.com/office/powerpoint/2010/main" val="114354822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2189017" y="178593"/>
            <a:ext cx="9684327" cy="1253495"/>
          </a:xfrm>
          <a:prstGeom prst="rect">
            <a:avLst/>
          </a:prstGeom>
        </p:spPr>
        <p:txBody>
          <a:bodyPr>
            <a:normAutofit/>
          </a:bodyPr>
          <a:lstStyle>
            <a:lvl1pPr>
              <a:spcBef>
                <a:spcPts val="2400"/>
              </a:spcBef>
              <a:defRPr sz="4800">
                <a:solidFill>
                  <a:srgbClr val="FF2600"/>
                </a:solidFill>
              </a:defRPr>
            </a:lvl1pPr>
          </a:lstStyle>
          <a:p>
            <a:pPr algn="ctr"/>
            <a:r>
              <a:rPr lang="nl-NL" sz="4000" dirty="0">
                <a:solidFill>
                  <a:schemeClr val="tx2"/>
                </a:solidFill>
                <a:latin typeface="Gill Sans MT" panose="020B0502020104020203" pitchFamily="34" charset="77"/>
              </a:rPr>
              <a:t>Taak van de vertegenwoordiger</a:t>
            </a:r>
          </a:p>
        </p:txBody>
      </p:sp>
      <p:sp>
        <p:nvSpPr>
          <p:cNvPr id="255" name="Shape 255"/>
          <p:cNvSpPr>
            <a:spLocks noGrp="1"/>
          </p:cNvSpPr>
          <p:nvPr>
            <p:ph type="body" idx="1"/>
          </p:nvPr>
        </p:nvSpPr>
        <p:spPr>
          <a:xfrm>
            <a:off x="2479964" y="1553121"/>
            <a:ext cx="9554321" cy="4411910"/>
          </a:xfrm>
          <a:prstGeom prst="rect">
            <a:avLst/>
          </a:prstGeom>
        </p:spPr>
        <p:txBody>
          <a:bodyPr>
            <a:normAutofit lnSpcReduction="10000"/>
          </a:bodyPr>
          <a:lstStyle/>
          <a:p>
            <a:pPr marL="0" indent="0" defTabSz="386106">
              <a:spcBef>
                <a:spcPts val="1828"/>
              </a:spcBef>
              <a:buNone/>
              <a:defRPr sz="2820"/>
            </a:pPr>
            <a:r>
              <a:rPr lang="nl-NL" dirty="0">
                <a:solidFill>
                  <a:schemeClr val="tx2"/>
                </a:solidFill>
                <a:latin typeface="Gill Sans MT" panose="020B0502020104020203" pitchFamily="34" charset="77"/>
              </a:rPr>
              <a:t>De </a:t>
            </a:r>
            <a:r>
              <a:rPr lang="nl-NL" b="1" dirty="0">
                <a:solidFill>
                  <a:srgbClr val="0070C0"/>
                </a:solidFill>
                <a:latin typeface="Gill Sans MT" panose="020B0502020104020203" pitchFamily="34" charset="77"/>
              </a:rPr>
              <a:t>vertegenwoordiger</a:t>
            </a:r>
            <a:r>
              <a:rPr lang="nl-NL" dirty="0">
                <a:solidFill>
                  <a:schemeClr val="tx2"/>
                </a:solidFill>
                <a:latin typeface="Gill Sans MT" panose="020B0502020104020203" pitchFamily="34" charset="77"/>
              </a:rPr>
              <a:t>         artsen </a:t>
            </a:r>
          </a:p>
          <a:p>
            <a:pPr lvl="1" defTabSz="386106">
              <a:spcBef>
                <a:spcPts val="1828"/>
              </a:spcBef>
              <a:buFont typeface="Systeemlettertype regulier"/>
              <a:buChar char="-"/>
              <a:defRPr sz="2820"/>
            </a:pPr>
            <a:r>
              <a:rPr lang="nl-NL" dirty="0">
                <a:solidFill>
                  <a:schemeClr val="tx2"/>
                </a:solidFill>
                <a:latin typeface="Gill Sans MT" panose="020B0502020104020203" pitchFamily="34" charset="77"/>
              </a:rPr>
              <a:t>Iemand die men </a:t>
            </a:r>
            <a:r>
              <a:rPr lang="nl-NL" b="1" dirty="0">
                <a:solidFill>
                  <a:srgbClr val="0070C0"/>
                </a:solidFill>
                <a:latin typeface="Gill Sans MT" panose="020B0502020104020203" pitchFamily="34" charset="77"/>
              </a:rPr>
              <a:t>expliciet</a:t>
            </a:r>
            <a:r>
              <a:rPr lang="nl-NL" dirty="0">
                <a:solidFill>
                  <a:schemeClr val="tx2"/>
                </a:solidFill>
                <a:latin typeface="Gill Sans MT" panose="020B0502020104020203" pitchFamily="34" charset="77"/>
              </a:rPr>
              <a:t> aanduidt om in jouw plaats te zorgen voor de uitvoering van jouw negatieve wilsverklaring</a:t>
            </a:r>
          </a:p>
          <a:p>
            <a:pPr marL="0" indent="0" defTabSz="386106">
              <a:spcBef>
                <a:spcPts val="1828"/>
              </a:spcBef>
              <a:buNone/>
              <a:defRPr sz="2820">
                <a:solidFill>
                  <a:srgbClr val="FF2600"/>
                </a:solidFill>
              </a:defRPr>
            </a:pPr>
            <a:r>
              <a:rPr lang="nl-NL" dirty="0">
                <a:solidFill>
                  <a:schemeClr val="tx2"/>
                </a:solidFill>
                <a:latin typeface="Gill Sans MT" panose="020B0502020104020203" pitchFamily="34" charset="77"/>
              </a:rPr>
              <a:t>“</a:t>
            </a:r>
            <a:r>
              <a:rPr lang="nl-NL" b="1" dirty="0">
                <a:solidFill>
                  <a:srgbClr val="0070C0"/>
                </a:solidFill>
                <a:latin typeface="Gill Sans MT" panose="020B0502020104020203" pitchFamily="34" charset="77"/>
              </a:rPr>
              <a:t>Interpretatie negatieve wilsverklaring</a:t>
            </a:r>
          </a:p>
          <a:p>
            <a:pPr marL="750976" lvl="1" indent="-457200" defTabSz="386106">
              <a:spcBef>
                <a:spcPts val="1828"/>
              </a:spcBef>
              <a:buSzPct val="100000"/>
              <a:buFont typeface="Systeemlettertype regulier"/>
              <a:buChar char="-"/>
              <a:defRPr sz="2820">
                <a:solidFill>
                  <a:srgbClr val="444444"/>
                </a:solidFill>
              </a:defRPr>
            </a:pPr>
            <a:r>
              <a:rPr lang="nl-NL" dirty="0">
                <a:solidFill>
                  <a:schemeClr val="tx2"/>
                </a:solidFill>
                <a:latin typeface="Gill Sans MT" panose="020B0502020104020203" pitchFamily="34" charset="77"/>
              </a:rPr>
              <a:t>Zo geen akkoord met de arts             rechtbank</a:t>
            </a:r>
          </a:p>
          <a:p>
            <a:pPr marL="750976" lvl="1" indent="-457200" defTabSz="386106">
              <a:spcBef>
                <a:spcPts val="1828"/>
              </a:spcBef>
              <a:buSzPct val="100000"/>
              <a:buFont typeface="Systeemlettertype regulier"/>
              <a:buChar char="-"/>
              <a:defRPr sz="2820">
                <a:solidFill>
                  <a:srgbClr val="444444"/>
                </a:solidFill>
              </a:defRPr>
            </a:pPr>
            <a:r>
              <a:rPr lang="nl-NL" dirty="0">
                <a:solidFill>
                  <a:schemeClr val="tx2"/>
                </a:solidFill>
                <a:latin typeface="Gill Sans MT" panose="020B0502020104020203" pitchFamily="34" charset="77"/>
              </a:rPr>
              <a:t>Daarom dient de betrokkene vooraf zijn weigeringen te bespreken met zijn vertegenwoordiger </a:t>
            </a:r>
            <a:r>
              <a:rPr lang="nl-NL" dirty="0">
                <a:solidFill>
                  <a:srgbClr val="0070C0"/>
                </a:solidFill>
                <a:latin typeface="Gill Sans MT" panose="020B0502020104020203" pitchFamily="34" charset="77"/>
              </a:rPr>
              <a:t>(+ behandelende artsen</a:t>
            </a:r>
            <a:r>
              <a:rPr lang="nl-NL" dirty="0">
                <a:solidFill>
                  <a:schemeClr val="tx2"/>
                </a:solidFill>
                <a:latin typeface="Gill Sans MT" panose="020B0502020104020203" pitchFamily="34" charset="77"/>
              </a:rPr>
              <a:t>).</a:t>
            </a:r>
          </a:p>
          <a:p>
            <a:pPr marL="750976" lvl="1" indent="-457200" defTabSz="386106">
              <a:spcBef>
                <a:spcPts val="1828"/>
              </a:spcBef>
              <a:buSzPct val="100000"/>
              <a:buFont typeface="Systeemlettertype regulier"/>
              <a:buChar char="-"/>
              <a:defRPr sz="2820">
                <a:solidFill>
                  <a:srgbClr val="444444"/>
                </a:solidFill>
              </a:defRPr>
            </a:pPr>
            <a:r>
              <a:rPr lang="nl-NL" dirty="0">
                <a:solidFill>
                  <a:schemeClr val="tx2"/>
                </a:solidFill>
                <a:latin typeface="Gill Sans MT" panose="020B0502020104020203" pitchFamily="34" charset="77"/>
              </a:rPr>
              <a:t>Vertegenwoordiger moet neg. wilsverklaring ondertekenen</a:t>
            </a:r>
          </a:p>
        </p:txBody>
      </p:sp>
      <p:sp>
        <p:nvSpPr>
          <p:cNvPr id="256" name="Shape 256"/>
          <p:cNvSpPr/>
          <p:nvPr/>
        </p:nvSpPr>
        <p:spPr>
          <a:xfrm flipH="1">
            <a:off x="7778962" y="3759076"/>
            <a:ext cx="926926" cy="20423"/>
          </a:xfrm>
          <a:prstGeom prst="line">
            <a:avLst/>
          </a:prstGeom>
          <a:ln w="38100">
            <a:solidFill>
              <a:srgbClr val="C00000"/>
            </a:solidFill>
            <a:miter lim="400000"/>
            <a:headEnd type="stealth"/>
          </a:ln>
        </p:spPr>
        <p:txBody>
          <a:bodyPr lIns="32145" tIns="32145" rIns="32145" bIns="32145"/>
          <a:lstStyle/>
          <a:p>
            <a:endParaRPr sz="1266"/>
          </a:p>
        </p:txBody>
      </p:sp>
      <p:cxnSp>
        <p:nvCxnSpPr>
          <p:cNvPr id="4" name="Rechte verbindingslijn met pijl 3">
            <a:extLst>
              <a:ext uri="{FF2B5EF4-FFF2-40B4-BE49-F238E27FC236}">
                <a16:creationId xmlns:a16="http://schemas.microsoft.com/office/drawing/2014/main" id="{72FA1F0C-C1C7-514B-85B8-E6D78BB713F0}"/>
              </a:ext>
            </a:extLst>
          </p:cNvPr>
          <p:cNvCxnSpPr/>
          <p:nvPr/>
        </p:nvCxnSpPr>
        <p:spPr>
          <a:xfrm>
            <a:off x="6354128" y="1791611"/>
            <a:ext cx="762000"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277C7445-D341-3F42-8AD6-41DE4BCE51DA}"/>
              </a:ext>
            </a:extLst>
          </p:cNvPr>
          <p:cNvPicPr>
            <a:picLocks noChangeAspect="1"/>
          </p:cNvPicPr>
          <p:nvPr/>
        </p:nvPicPr>
        <p:blipFill>
          <a:blip r:embed="rId3"/>
          <a:stretch>
            <a:fillRect/>
          </a:stretch>
        </p:blipFill>
        <p:spPr>
          <a:xfrm>
            <a:off x="0" y="0"/>
            <a:ext cx="1929502" cy="6858000"/>
          </a:xfrm>
          <a:prstGeom prst="rect">
            <a:avLst/>
          </a:prstGeom>
        </p:spPr>
      </p:pic>
      <p:cxnSp>
        <p:nvCxnSpPr>
          <p:cNvPr id="3" name="Rechte verbindingslijn met pijl 2">
            <a:extLst>
              <a:ext uri="{FF2B5EF4-FFF2-40B4-BE49-F238E27FC236}">
                <a16:creationId xmlns:a16="http://schemas.microsoft.com/office/drawing/2014/main" id="{70200F4A-ADEF-1647-903A-73F618CA29BE}"/>
              </a:ext>
            </a:extLst>
          </p:cNvPr>
          <p:cNvCxnSpPr>
            <a:cxnSpLocks/>
          </p:cNvCxnSpPr>
          <p:nvPr/>
        </p:nvCxnSpPr>
        <p:spPr>
          <a:xfrm>
            <a:off x="3505200" y="1909011"/>
            <a:ext cx="0" cy="112294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377377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1CDF34-0BDC-5940-A1EA-228189345E50}"/>
              </a:ext>
            </a:extLst>
          </p:cNvPr>
          <p:cNvPicPr>
            <a:picLocks noChangeAspect="1"/>
          </p:cNvPicPr>
          <p:nvPr/>
        </p:nvPicPr>
        <p:blipFill>
          <a:blip r:embed="rId3"/>
          <a:stretch>
            <a:fillRect/>
          </a:stretch>
        </p:blipFill>
        <p:spPr>
          <a:xfrm>
            <a:off x="0" y="0"/>
            <a:ext cx="1929502" cy="6858000"/>
          </a:xfrm>
          <a:prstGeom prst="rect">
            <a:avLst/>
          </a:prstGeom>
        </p:spPr>
      </p:pic>
      <p:pic>
        <p:nvPicPr>
          <p:cNvPr id="3" name="Afbeelding 2" descr="Afbeelding met tekst, ontvangst, schermopname, Lettertype&#10;&#10;Automatisch gegenereerde beschrijving">
            <a:extLst>
              <a:ext uri="{FF2B5EF4-FFF2-40B4-BE49-F238E27FC236}">
                <a16:creationId xmlns:a16="http://schemas.microsoft.com/office/drawing/2014/main" id="{29D735DE-8E6A-3B30-4DFA-77C0FB58D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511" y="0"/>
            <a:ext cx="9369224" cy="6858000"/>
          </a:xfrm>
          <a:prstGeom prst="rect">
            <a:avLst/>
          </a:prstGeom>
        </p:spPr>
      </p:pic>
    </p:spTree>
    <p:extLst>
      <p:ext uri="{BB962C8B-B14F-4D97-AF65-F5344CB8AC3E}">
        <p14:creationId xmlns:p14="http://schemas.microsoft.com/office/powerpoint/2010/main" val="17225659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1CDF34-0BDC-5940-A1EA-228189345E50}"/>
              </a:ext>
            </a:extLst>
          </p:cNvPr>
          <p:cNvPicPr>
            <a:picLocks noChangeAspect="1"/>
          </p:cNvPicPr>
          <p:nvPr/>
        </p:nvPicPr>
        <p:blipFill>
          <a:blip r:embed="rId3"/>
          <a:stretch>
            <a:fillRect/>
          </a:stretch>
        </p:blipFill>
        <p:spPr>
          <a:xfrm>
            <a:off x="0" y="0"/>
            <a:ext cx="1929502" cy="6858000"/>
          </a:xfrm>
          <a:prstGeom prst="rect">
            <a:avLst/>
          </a:prstGeom>
        </p:spPr>
      </p:pic>
      <p:pic>
        <p:nvPicPr>
          <p:cNvPr id="3" name="Afbeelding 2" descr="Afbeelding met tekst, schermopname, Lettertype, ontvangst&#10;&#10;Automatisch gegenereerde beschrijving">
            <a:extLst>
              <a:ext uri="{FF2B5EF4-FFF2-40B4-BE49-F238E27FC236}">
                <a16:creationId xmlns:a16="http://schemas.microsoft.com/office/drawing/2014/main" id="{4DFCA90C-EA60-0F31-24EC-B79F36A35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970" y="75635"/>
            <a:ext cx="8198829" cy="6796654"/>
          </a:xfrm>
          <a:prstGeom prst="rect">
            <a:avLst/>
          </a:prstGeom>
        </p:spPr>
      </p:pic>
      <p:sp>
        <p:nvSpPr>
          <p:cNvPr id="2" name="Ovaal 1">
            <a:extLst>
              <a:ext uri="{FF2B5EF4-FFF2-40B4-BE49-F238E27FC236}">
                <a16:creationId xmlns:a16="http://schemas.microsoft.com/office/drawing/2014/main" id="{24E5E6D5-CA4A-5700-5F64-C409AA83DC4E}"/>
              </a:ext>
            </a:extLst>
          </p:cNvPr>
          <p:cNvSpPr/>
          <p:nvPr/>
        </p:nvSpPr>
        <p:spPr>
          <a:xfrm>
            <a:off x="2385392" y="4313583"/>
            <a:ext cx="8587408" cy="2027582"/>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211070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2165483" y="865150"/>
            <a:ext cx="9745249" cy="4933735"/>
          </a:xfrm>
          <a:prstGeom prst="rect">
            <a:avLst/>
          </a:prstGeom>
        </p:spPr>
        <p:txBody>
          <a:bodyPr>
            <a:normAutofit fontScale="90000"/>
          </a:bodyPr>
          <a:lstStyle>
            <a:lvl1pPr>
              <a:spcBef>
                <a:spcPts val="2400"/>
              </a:spcBef>
              <a:defRPr sz="4800">
                <a:solidFill>
                  <a:srgbClr val="FF2600"/>
                </a:solidFill>
              </a:defRPr>
            </a:lvl1pPr>
          </a:lstStyle>
          <a:p>
            <a:pPr algn="ctr">
              <a:lnSpc>
                <a:spcPct val="150000"/>
              </a:lnSpc>
            </a:pPr>
            <a:r>
              <a:rPr lang="nl-NL" sz="4400" b="1" dirty="0">
                <a:solidFill>
                  <a:srgbClr val="C00000"/>
                </a:solidFill>
                <a:latin typeface="Gill Sans MT" panose="020B0502020104020203" pitchFamily="34" charset="77"/>
              </a:rPr>
              <a:t>Wat als er geen </a:t>
            </a:r>
            <a:br>
              <a:rPr lang="nl-NL" sz="4400" b="1" dirty="0">
                <a:solidFill>
                  <a:srgbClr val="C00000"/>
                </a:solidFill>
                <a:latin typeface="Gill Sans MT" panose="020B0502020104020203" pitchFamily="34" charset="77"/>
              </a:rPr>
            </a:br>
            <a:r>
              <a:rPr lang="nl-NL" sz="4400" b="1" dirty="0">
                <a:solidFill>
                  <a:srgbClr val="C00000"/>
                </a:solidFill>
                <a:latin typeface="Gill Sans MT" panose="020B0502020104020203" pitchFamily="34" charset="77"/>
              </a:rPr>
              <a:t>negatieve wilsverklaring is?</a:t>
            </a:r>
            <a:br>
              <a:rPr lang="nl-NL" sz="4400" b="1" dirty="0">
                <a:solidFill>
                  <a:srgbClr val="C00000"/>
                </a:solidFill>
                <a:latin typeface="Gill Sans MT" panose="020B0502020104020203" pitchFamily="34" charset="77"/>
              </a:rPr>
            </a:br>
            <a:r>
              <a:rPr lang="nl-NL" sz="4400" dirty="0">
                <a:solidFill>
                  <a:schemeClr val="tx2"/>
                </a:solidFill>
                <a:latin typeface="Gill Sans MT" panose="020B0502020104020203" pitchFamily="34" charset="77"/>
              </a:rPr>
              <a:t>Wie vertegenwoordigt dan de patiënt?</a:t>
            </a:r>
            <a:br>
              <a:rPr lang="nl-NL" sz="4400" dirty="0">
                <a:solidFill>
                  <a:schemeClr val="tx2"/>
                </a:solidFill>
                <a:latin typeface="Gill Sans MT" panose="020B0502020104020203" pitchFamily="34" charset="77"/>
              </a:rPr>
            </a:br>
            <a:r>
              <a:rPr lang="nl-NL" sz="4400" dirty="0">
                <a:solidFill>
                  <a:schemeClr val="tx2"/>
                </a:solidFill>
                <a:latin typeface="Gill Sans MT" panose="020B0502020104020203" pitchFamily="34" charset="77"/>
              </a:rPr>
              <a:t>Moeten artsen daarmede rekening houden?</a:t>
            </a:r>
            <a:br>
              <a:rPr lang="nl-NL" sz="4400" dirty="0">
                <a:solidFill>
                  <a:schemeClr val="tx2"/>
                </a:solidFill>
                <a:latin typeface="Gill Sans MT" panose="020B0502020104020203" pitchFamily="34" charset="77"/>
              </a:rPr>
            </a:br>
            <a:endParaRPr lang="nl-NL" sz="4400" dirty="0">
              <a:solidFill>
                <a:schemeClr val="tx2"/>
              </a:solidFill>
              <a:latin typeface="Gill Sans MT" panose="020B0502020104020203" pitchFamily="34" charset="77"/>
            </a:endParaRPr>
          </a:p>
        </p:txBody>
      </p:sp>
      <p:pic>
        <p:nvPicPr>
          <p:cNvPr id="3" name="Afbeelding 2">
            <a:extLst>
              <a:ext uri="{FF2B5EF4-FFF2-40B4-BE49-F238E27FC236}">
                <a16:creationId xmlns:a16="http://schemas.microsoft.com/office/drawing/2014/main" id="{5EC80DAA-0F7E-B848-8EAA-53BD85F76196}"/>
              </a:ext>
            </a:extLst>
          </p:cNvPr>
          <p:cNvPicPr>
            <a:picLocks noChangeAspect="1"/>
          </p:cNvPicPr>
          <p:nvPr/>
        </p:nvPicPr>
        <p:blipFill>
          <a:blip r:embed="rId2"/>
          <a:stretch>
            <a:fillRect/>
          </a:stretch>
        </p:blipFill>
        <p:spPr>
          <a:xfrm>
            <a:off x="0" y="0"/>
            <a:ext cx="1929502" cy="6858000"/>
          </a:xfrm>
          <a:prstGeom prst="rect">
            <a:avLst/>
          </a:prstGeom>
        </p:spPr>
      </p:pic>
    </p:spTree>
    <p:extLst>
      <p:ext uri="{BB962C8B-B14F-4D97-AF65-F5344CB8AC3E}">
        <p14:creationId xmlns:p14="http://schemas.microsoft.com/office/powerpoint/2010/main" val="16548667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6836" y="415693"/>
            <a:ext cx="9650786" cy="1022205"/>
          </a:xfrm>
        </p:spPr>
        <p:txBody>
          <a:bodyPr>
            <a:normAutofit fontScale="90000"/>
          </a:bodyPr>
          <a:lstStyle/>
          <a:p>
            <a:pPr algn="ctr"/>
            <a:r>
              <a:rPr lang="nl-NL" b="1" dirty="0">
                <a:solidFill>
                  <a:schemeClr val="tx2"/>
                </a:solidFill>
                <a:latin typeface="Gill Sans" charset="0"/>
                <a:ea typeface="Gill Sans" charset="0"/>
                <a:cs typeface="Gill Sans" charset="0"/>
              </a:rPr>
              <a:t>Wetgeving in verband wilsverklaringen en zorgvolmachten</a:t>
            </a:r>
          </a:p>
        </p:txBody>
      </p:sp>
      <p:sp>
        <p:nvSpPr>
          <p:cNvPr id="3" name="Tijdelijke aanduiding voor tekst 2"/>
          <p:cNvSpPr>
            <a:spLocks noGrp="1"/>
          </p:cNvSpPr>
          <p:nvPr>
            <p:ph type="body" idx="1"/>
          </p:nvPr>
        </p:nvSpPr>
        <p:spPr>
          <a:xfrm>
            <a:off x="2396836" y="2112818"/>
            <a:ext cx="9379528" cy="3706091"/>
          </a:xfrm>
        </p:spPr>
        <p:txBody>
          <a:bodyPr>
            <a:normAutofit/>
          </a:bodyPr>
          <a:lstStyle/>
          <a:p>
            <a:pPr marL="514350" indent="-514350">
              <a:lnSpc>
                <a:spcPct val="150000"/>
              </a:lnSpc>
              <a:buFont typeface="+mj-lt"/>
              <a:buAutoNum type="arabicPeriod"/>
            </a:pPr>
            <a:r>
              <a:rPr lang="nl-NL" dirty="0">
                <a:solidFill>
                  <a:schemeClr val="tx2"/>
                </a:solidFill>
                <a:latin typeface="Gill Sans" charset="0"/>
                <a:ea typeface="Verdana" panose="020B0604030504040204" pitchFamily="34" charset="0"/>
                <a:cs typeface="Gill Sans" charset="0"/>
              </a:rPr>
              <a:t>Wet patiëntenrechten (2002 – 2004 - 2024)</a:t>
            </a:r>
          </a:p>
          <a:p>
            <a:pPr marL="514350" indent="-514350">
              <a:lnSpc>
                <a:spcPct val="150000"/>
              </a:lnSpc>
              <a:buFont typeface="+mj-lt"/>
              <a:buAutoNum type="arabicPeriod"/>
            </a:pPr>
            <a:r>
              <a:rPr lang="nl-NL" sz="2800" dirty="0">
                <a:solidFill>
                  <a:schemeClr val="tx2"/>
                </a:solidFill>
                <a:latin typeface="Gill Sans" charset="0"/>
                <a:ea typeface="Verdana" panose="020B0604030504040204" pitchFamily="34" charset="0"/>
                <a:cs typeface="Gill Sans" charset="0"/>
              </a:rPr>
              <a:t>De wet palliatieve zorg (2002 – 2016)</a:t>
            </a:r>
          </a:p>
          <a:p>
            <a:pPr marL="514350" indent="-514350">
              <a:lnSpc>
                <a:spcPct val="150000"/>
              </a:lnSpc>
              <a:buFont typeface="+mj-lt"/>
              <a:buAutoNum type="arabicPeriod"/>
            </a:pPr>
            <a:r>
              <a:rPr lang="nl-NL" dirty="0">
                <a:solidFill>
                  <a:schemeClr val="tx2"/>
                </a:solidFill>
                <a:latin typeface="Gill Sans" charset="0"/>
                <a:ea typeface="Verdana" panose="020B0604030504040204" pitchFamily="34" charset="0"/>
                <a:cs typeface="Gill Sans" charset="0"/>
              </a:rPr>
              <a:t>De wet betreffende euthanasie (2002 - 2016 – 2020 - 2024)</a:t>
            </a:r>
          </a:p>
          <a:p>
            <a:pPr marL="514350" indent="-514350">
              <a:lnSpc>
                <a:spcPct val="150000"/>
              </a:lnSpc>
              <a:buFont typeface="+mj-lt"/>
              <a:buAutoNum type="arabicPeriod"/>
            </a:pPr>
            <a:r>
              <a:rPr lang="nl-NL" sz="2800" dirty="0">
                <a:solidFill>
                  <a:schemeClr val="bg2">
                    <a:lumMod val="75000"/>
                  </a:schemeClr>
                </a:solidFill>
                <a:latin typeface="Gill Sans" charset="0"/>
                <a:ea typeface="Verdana" panose="020B0604030504040204" pitchFamily="34" charset="0"/>
                <a:cs typeface="Gill Sans" charset="0"/>
              </a:rPr>
              <a:t>De wet betreffende de beschermingsregeling voor de  meerderjarige wilsonbekwame personen (maart 2014)</a:t>
            </a:r>
          </a:p>
        </p:txBody>
      </p:sp>
      <p:pic>
        <p:nvPicPr>
          <p:cNvPr id="4" name="Afbeelding 3">
            <a:extLst>
              <a:ext uri="{FF2B5EF4-FFF2-40B4-BE49-F238E27FC236}">
                <a16:creationId xmlns:a16="http://schemas.microsoft.com/office/drawing/2014/main" id="{F66E716D-930F-3C46-ADEA-355754F4987A}"/>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4795167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idx="1"/>
          </p:nvPr>
        </p:nvSpPr>
        <p:spPr>
          <a:xfrm>
            <a:off x="2112978" y="1357745"/>
            <a:ext cx="9877969" cy="4405555"/>
          </a:xfrm>
          <a:prstGeom prst="rect">
            <a:avLst/>
          </a:prstGeom>
        </p:spPr>
        <p:txBody>
          <a:bodyPr>
            <a:noAutofit/>
          </a:bodyPr>
          <a:lstStyle/>
          <a:p>
            <a:pPr marL="805447" lvl="1" indent="-457200" defTabSz="266987">
              <a:spcBef>
                <a:spcPts val="2180"/>
              </a:spcBef>
              <a:buClr>
                <a:schemeClr val="tx2"/>
              </a:buClr>
              <a:buSzPct val="100000"/>
              <a:buFont typeface="Wingdings" pitchFamily="2" charset="2"/>
              <a:buChar char="Ø"/>
              <a:defRPr sz="2700">
                <a:solidFill>
                  <a:srgbClr val="FF2600"/>
                </a:solidFill>
              </a:defRPr>
            </a:pPr>
            <a:r>
              <a:rPr lang="nl-NL" sz="2400" dirty="0">
                <a:solidFill>
                  <a:schemeClr val="tx2"/>
                </a:solidFill>
                <a:latin typeface="Gill Sans MT" panose="020B0502020104020203" pitchFamily="34" charset="77"/>
              </a:rPr>
              <a:t>Een door de </a:t>
            </a:r>
            <a:r>
              <a:rPr lang="nl-NL" sz="2400" b="1" dirty="0">
                <a:solidFill>
                  <a:srgbClr val="0070C0"/>
                </a:solidFill>
                <a:latin typeface="Gill Sans MT" panose="020B0502020104020203" pitchFamily="34" charset="77"/>
              </a:rPr>
              <a:t>vrederechter </a:t>
            </a:r>
            <a:r>
              <a:rPr lang="nl-NL" sz="2400" dirty="0">
                <a:solidFill>
                  <a:schemeClr val="tx1">
                    <a:lumMod val="65000"/>
                    <a:lumOff val="35000"/>
                  </a:schemeClr>
                </a:solidFill>
                <a:latin typeface="Gill Sans MT" panose="020B0502020104020203" pitchFamily="34" charset="77"/>
              </a:rPr>
              <a:t>aangestelde vertegenwoordiger of door </a:t>
            </a:r>
            <a:r>
              <a:rPr lang="nl-NL" sz="2400" b="1" dirty="0">
                <a:solidFill>
                  <a:srgbClr val="0070C0"/>
                </a:solidFill>
                <a:latin typeface="Gill Sans MT" panose="020B0502020104020203" pitchFamily="34" charset="77"/>
              </a:rPr>
              <a:t>de patiënt </a:t>
            </a:r>
            <a:r>
              <a:rPr lang="nl-NL" sz="2400" dirty="0">
                <a:solidFill>
                  <a:schemeClr val="tx2"/>
                </a:solidFill>
                <a:latin typeface="Gill Sans MT" panose="020B0502020104020203" pitchFamily="34" charset="77"/>
              </a:rPr>
              <a:t>aangeduide vertegenwoordiger(persoonlijk gemachtigde) .</a:t>
            </a:r>
          </a:p>
          <a:p>
            <a:pPr marL="805447" lvl="1" indent="-457200" defTabSz="266987">
              <a:spcBef>
                <a:spcPts val="2180"/>
              </a:spcBef>
              <a:buClr>
                <a:schemeClr val="tx2"/>
              </a:buClr>
              <a:buSzPct val="100000"/>
              <a:buFont typeface="Wingdings" pitchFamily="2" charset="2"/>
              <a:buChar char="Ø"/>
              <a:defRPr sz="2700"/>
            </a:pPr>
            <a:r>
              <a:rPr lang="nl-NL" sz="2400" dirty="0">
                <a:solidFill>
                  <a:schemeClr val="tx2"/>
                </a:solidFill>
                <a:latin typeface="Gill Sans MT" panose="020B0502020104020203" pitchFamily="34" charset="77"/>
              </a:rPr>
              <a:t>De ‘</a:t>
            </a:r>
            <a:r>
              <a:rPr lang="nl-NL" sz="2400" b="1" dirty="0">
                <a:solidFill>
                  <a:srgbClr val="0070C0"/>
                </a:solidFill>
                <a:latin typeface="Gill Sans MT" panose="020B0502020104020203" pitchFamily="34" charset="77"/>
              </a:rPr>
              <a:t>samenwonende’ </a:t>
            </a:r>
            <a:r>
              <a:rPr lang="nl-NL" sz="2400" b="1" dirty="0" err="1">
                <a:solidFill>
                  <a:srgbClr val="0070C0"/>
                </a:solidFill>
                <a:latin typeface="Gill Sans MT" panose="020B0502020104020203" pitchFamily="34" charset="77"/>
              </a:rPr>
              <a:t>echtgen</a:t>
            </a:r>
            <a:r>
              <a:rPr lang="nl-NL" sz="2400" b="1" dirty="0">
                <a:solidFill>
                  <a:srgbClr val="0070C0"/>
                </a:solidFill>
                <a:latin typeface="Gill Sans MT" panose="020B0502020104020203" pitchFamily="34" charset="77"/>
              </a:rPr>
              <a:t>(o)t(e)</a:t>
            </a:r>
            <a:r>
              <a:rPr lang="nl-NL" sz="2400" dirty="0">
                <a:latin typeface="Gill Sans MT" panose="020B0502020104020203" pitchFamily="34" charset="77"/>
              </a:rPr>
              <a:t>, </a:t>
            </a:r>
            <a:r>
              <a:rPr lang="nl-NL" sz="2400" dirty="0">
                <a:solidFill>
                  <a:schemeClr val="tx2"/>
                </a:solidFill>
                <a:latin typeface="Gill Sans MT" panose="020B0502020104020203" pitchFamily="34" charset="77"/>
              </a:rPr>
              <a:t>de wettelijk of feitelijk ‘</a:t>
            </a:r>
            <a:r>
              <a:rPr lang="nl-NL" sz="2400" b="1" dirty="0">
                <a:solidFill>
                  <a:srgbClr val="0070C0"/>
                </a:solidFill>
                <a:latin typeface="Gill Sans MT" panose="020B0502020104020203" pitchFamily="34" charset="77"/>
              </a:rPr>
              <a:t>samenwonende’</a:t>
            </a:r>
            <a:r>
              <a:rPr lang="nl-NL" sz="2400" dirty="0">
                <a:solidFill>
                  <a:schemeClr val="tx2"/>
                </a:solidFill>
                <a:latin typeface="Gill Sans MT" panose="020B0502020104020203" pitchFamily="34" charset="77"/>
              </a:rPr>
              <a:t> </a:t>
            </a:r>
            <a:r>
              <a:rPr lang="nl-NL" sz="2400" b="1" dirty="0">
                <a:solidFill>
                  <a:srgbClr val="0070C0"/>
                </a:solidFill>
                <a:latin typeface="Gill Sans MT" panose="020B0502020104020203" pitchFamily="34" charset="77"/>
              </a:rPr>
              <a:t>partner.</a:t>
            </a:r>
          </a:p>
          <a:p>
            <a:pPr marL="805447" lvl="1" indent="-457200" defTabSz="266987">
              <a:spcBef>
                <a:spcPts val="2180"/>
              </a:spcBef>
              <a:buClr>
                <a:schemeClr val="tx2"/>
              </a:buClr>
              <a:buSzPct val="100000"/>
              <a:buFont typeface="Wingdings" pitchFamily="2" charset="2"/>
              <a:buChar char="Ø"/>
              <a:defRPr sz="2700"/>
            </a:pPr>
            <a:r>
              <a:rPr lang="nl-NL" sz="2400" dirty="0">
                <a:solidFill>
                  <a:schemeClr val="tx2"/>
                </a:solidFill>
                <a:latin typeface="Gill Sans MT" panose="020B0502020104020203" pitchFamily="34" charset="77"/>
              </a:rPr>
              <a:t>Indien deze persoon dat niet wenst te doen of ontbreekt, worden de rechten in dalende volgorde uitgeoefend door </a:t>
            </a:r>
            <a:r>
              <a:rPr lang="nl-NL" sz="2400" b="1" dirty="0">
                <a:solidFill>
                  <a:srgbClr val="0070C0"/>
                </a:solidFill>
                <a:latin typeface="Gill Sans MT" panose="020B0502020104020203" pitchFamily="34" charset="77"/>
              </a:rPr>
              <a:t>een meerderjarig kind, een ouder, een meerderjarige broer of zus van de patiënt. </a:t>
            </a:r>
          </a:p>
          <a:p>
            <a:pPr marL="805447" lvl="1" indent="-457200" defTabSz="266987">
              <a:spcBef>
                <a:spcPts val="2180"/>
              </a:spcBef>
              <a:buClr>
                <a:schemeClr val="tx2"/>
              </a:buClr>
              <a:buSzPct val="100000"/>
              <a:buFont typeface="Wingdings" pitchFamily="2" charset="2"/>
              <a:buChar char="Ø"/>
              <a:defRPr sz="2700"/>
            </a:pPr>
            <a:r>
              <a:rPr lang="nl-NL" sz="2400" dirty="0">
                <a:solidFill>
                  <a:schemeClr val="tx2"/>
                </a:solidFill>
                <a:latin typeface="Gill Sans MT" panose="020B0502020104020203" pitchFamily="34" charset="77"/>
              </a:rPr>
              <a:t>Indien ook een dergelijke persoon dat niet wenst te doen of ontbreekt, behartigt de </a:t>
            </a:r>
            <a:r>
              <a:rPr lang="nl-NL" sz="2400" b="1" dirty="0">
                <a:solidFill>
                  <a:srgbClr val="0070C0"/>
                </a:solidFill>
                <a:latin typeface="Gill Sans MT" panose="020B0502020104020203" pitchFamily="34" charset="77"/>
              </a:rPr>
              <a:t>betrokken arts (zorgverlener) </a:t>
            </a:r>
            <a:r>
              <a:rPr lang="nl-NL" sz="2400" dirty="0">
                <a:solidFill>
                  <a:schemeClr val="tx2"/>
                </a:solidFill>
                <a:latin typeface="Gill Sans MT" panose="020B0502020104020203" pitchFamily="34" charset="77"/>
              </a:rPr>
              <a:t>in voorkomend geval in multidisciplinair overleg, </a:t>
            </a:r>
            <a:r>
              <a:rPr lang="nl-NL" sz="2400" b="1" dirty="0">
                <a:solidFill>
                  <a:srgbClr val="0070C0"/>
                </a:solidFill>
                <a:latin typeface="Gill Sans MT" panose="020B0502020104020203" pitchFamily="34" charset="77"/>
              </a:rPr>
              <a:t>de belangen van de patiënt</a:t>
            </a:r>
            <a:r>
              <a:rPr lang="nl-NL" sz="2400" dirty="0">
                <a:latin typeface="Gill Sans MT" panose="020B0502020104020203" pitchFamily="34" charset="77"/>
              </a:rPr>
              <a:t>.</a:t>
            </a:r>
          </a:p>
        </p:txBody>
      </p:sp>
      <p:pic>
        <p:nvPicPr>
          <p:cNvPr id="3" name="Afbeelding 2">
            <a:extLst>
              <a:ext uri="{FF2B5EF4-FFF2-40B4-BE49-F238E27FC236}">
                <a16:creationId xmlns:a16="http://schemas.microsoft.com/office/drawing/2014/main" id="{D425676D-C846-3044-85BA-9FBA486AEBCA}"/>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532E2F23-42C9-7447-A28A-3AC79872F8BD}"/>
              </a:ext>
            </a:extLst>
          </p:cNvPr>
          <p:cNvSpPr txBox="1"/>
          <p:nvPr/>
        </p:nvSpPr>
        <p:spPr>
          <a:xfrm>
            <a:off x="2112978" y="457200"/>
            <a:ext cx="9843495" cy="646331"/>
          </a:xfrm>
          <a:prstGeom prst="rect">
            <a:avLst/>
          </a:prstGeom>
          <a:noFill/>
        </p:spPr>
        <p:txBody>
          <a:bodyPr wrap="square" rtlCol="0">
            <a:spAutoFit/>
          </a:bodyPr>
          <a:lstStyle/>
          <a:p>
            <a:pPr marL="145103" indent="0" algn="ctr" defTabSz="266987">
              <a:spcBef>
                <a:spcPts val="2180"/>
              </a:spcBef>
              <a:buNone/>
              <a:defRPr sz="2700"/>
            </a:pPr>
            <a:r>
              <a:rPr lang="nl-NL" sz="3600" b="1" dirty="0">
                <a:solidFill>
                  <a:schemeClr val="tx2"/>
                </a:solidFill>
                <a:latin typeface="Gill Sans MT" panose="020B0502020104020203" pitchFamily="34" charset="77"/>
              </a:rPr>
              <a:t>Wie ? = cascade = rangorde</a:t>
            </a:r>
          </a:p>
        </p:txBody>
      </p:sp>
      <p:sp>
        <p:nvSpPr>
          <p:cNvPr id="4" name="Tekstvak 3">
            <a:extLst>
              <a:ext uri="{FF2B5EF4-FFF2-40B4-BE49-F238E27FC236}">
                <a16:creationId xmlns:a16="http://schemas.microsoft.com/office/drawing/2014/main" id="{3B7337DF-6034-C1D5-8B8D-F21581306329}"/>
              </a:ext>
            </a:extLst>
          </p:cNvPr>
          <p:cNvSpPr txBox="1"/>
          <p:nvPr/>
        </p:nvSpPr>
        <p:spPr>
          <a:xfrm>
            <a:off x="3632760" y="5763300"/>
            <a:ext cx="8358187" cy="830997"/>
          </a:xfrm>
          <a:prstGeom prst="rect">
            <a:avLst/>
          </a:prstGeom>
          <a:noFill/>
        </p:spPr>
        <p:txBody>
          <a:bodyPr wrap="square" rtlCol="0">
            <a:spAutoFit/>
          </a:bodyPr>
          <a:lstStyle/>
          <a:p>
            <a:r>
              <a:rPr lang="nl-NL" sz="2400" b="1" dirty="0">
                <a:solidFill>
                  <a:schemeClr val="tx2"/>
                </a:solidFill>
              </a:rPr>
              <a:t>De arts heeft de plicht om over de wil van de patiënt gegevens te vergaren             evt. andere personen te consulteren</a:t>
            </a:r>
            <a:r>
              <a:rPr lang="nl-NL" sz="2400" b="1" dirty="0"/>
              <a:t>.</a:t>
            </a:r>
          </a:p>
        </p:txBody>
      </p:sp>
      <p:pic>
        <p:nvPicPr>
          <p:cNvPr id="5" name="Afbeelding 4">
            <a:extLst>
              <a:ext uri="{FF2B5EF4-FFF2-40B4-BE49-F238E27FC236}">
                <a16:creationId xmlns:a16="http://schemas.microsoft.com/office/drawing/2014/main" id="{17C6AC2D-A072-E25D-B3AE-92FA6A46512A}"/>
              </a:ext>
            </a:extLst>
          </p:cNvPr>
          <p:cNvPicPr>
            <a:picLocks noChangeAspect="1"/>
          </p:cNvPicPr>
          <p:nvPr/>
        </p:nvPicPr>
        <p:blipFill>
          <a:blip r:embed="rId4"/>
          <a:stretch>
            <a:fillRect/>
          </a:stretch>
        </p:blipFill>
        <p:spPr>
          <a:xfrm>
            <a:off x="2618559" y="5842534"/>
            <a:ext cx="950271" cy="795403"/>
          </a:xfrm>
          <a:prstGeom prst="rect">
            <a:avLst/>
          </a:prstGeom>
        </p:spPr>
      </p:pic>
      <p:cxnSp>
        <p:nvCxnSpPr>
          <p:cNvPr id="7" name="Rechte verbindingslijn met pijl 6">
            <a:extLst>
              <a:ext uri="{FF2B5EF4-FFF2-40B4-BE49-F238E27FC236}">
                <a16:creationId xmlns:a16="http://schemas.microsoft.com/office/drawing/2014/main" id="{1101491A-407B-1D04-F5DE-71306003BC1A}"/>
              </a:ext>
            </a:extLst>
          </p:cNvPr>
          <p:cNvCxnSpPr>
            <a:cxnSpLocks/>
          </p:cNvCxnSpPr>
          <p:nvPr/>
        </p:nvCxnSpPr>
        <p:spPr>
          <a:xfrm>
            <a:off x="5240004" y="6391289"/>
            <a:ext cx="62865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97233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body" idx="1"/>
          </p:nvPr>
        </p:nvSpPr>
        <p:spPr>
          <a:xfrm>
            <a:off x="2139660" y="1448296"/>
            <a:ext cx="9836728" cy="3247881"/>
          </a:xfrm>
          <a:prstGeom prst="rect">
            <a:avLst/>
          </a:prstGeom>
        </p:spPr>
        <p:txBody>
          <a:bodyPr>
            <a:normAutofit/>
          </a:bodyPr>
          <a:lstStyle/>
          <a:p>
            <a:pPr marL="389767" indent="0" defTabSz="398428">
              <a:spcBef>
                <a:spcPts val="1617"/>
              </a:spcBef>
              <a:buSzPct val="100000"/>
              <a:buNone/>
              <a:defRPr sz="4074">
                <a:solidFill>
                  <a:srgbClr val="0433FF"/>
                </a:solidFill>
              </a:defRPr>
            </a:pPr>
            <a:endParaRPr lang="nl-NL" sz="2400">
              <a:solidFill>
                <a:schemeClr val="tx2"/>
              </a:solidFill>
              <a:latin typeface="Gill Sans MT" panose="020B0502020104020203" pitchFamily="34" charset="77"/>
            </a:endParaRPr>
          </a:p>
          <a:p>
            <a:pPr marL="389767" indent="0" defTabSz="398428">
              <a:spcBef>
                <a:spcPts val="1617"/>
              </a:spcBef>
              <a:buSzPct val="100000"/>
              <a:buNone/>
              <a:defRPr sz="4074">
                <a:solidFill>
                  <a:srgbClr val="0433FF"/>
                </a:solidFill>
              </a:defRPr>
            </a:pPr>
            <a:endParaRPr lang="nl-NL" sz="2400">
              <a:solidFill>
                <a:schemeClr val="tx2"/>
              </a:solidFill>
              <a:latin typeface="Gill Sans MT" panose="020B0502020104020203" pitchFamily="34" charset="77"/>
            </a:endParaRPr>
          </a:p>
          <a:p>
            <a:pPr marL="545674" indent="-155907" defTabSz="398428">
              <a:spcBef>
                <a:spcPts val="1617"/>
              </a:spcBef>
              <a:buSzPct val="100000"/>
              <a:buAutoNum type="arabicPeriod"/>
              <a:defRPr sz="4074">
                <a:solidFill>
                  <a:srgbClr val="0433FF"/>
                </a:solidFill>
              </a:defRPr>
            </a:pPr>
            <a:endParaRPr lang="nl-NL" sz="2400">
              <a:solidFill>
                <a:schemeClr val="tx2"/>
              </a:solidFill>
              <a:latin typeface="Gill Sans MT" panose="020B0502020104020203" pitchFamily="34" charset="77"/>
            </a:endParaRPr>
          </a:p>
          <a:p>
            <a:pPr marL="389767" indent="0" defTabSz="398428">
              <a:spcBef>
                <a:spcPts val="1617"/>
              </a:spcBef>
              <a:buSzPct val="100000"/>
              <a:buNone/>
              <a:defRPr sz="4074">
                <a:solidFill>
                  <a:srgbClr val="0433FF"/>
                </a:solidFill>
              </a:defRPr>
            </a:pPr>
            <a:endParaRPr lang="nl-NL" sz="2400">
              <a:solidFill>
                <a:schemeClr val="tx2"/>
              </a:solidFill>
              <a:latin typeface="Gill Sans MT" panose="020B0502020104020203" pitchFamily="34" charset="77"/>
            </a:endParaRPr>
          </a:p>
        </p:txBody>
      </p:sp>
      <p:sp>
        <p:nvSpPr>
          <p:cNvPr id="284" name="Shape 284"/>
          <p:cNvSpPr>
            <a:spLocks noGrp="1"/>
          </p:cNvSpPr>
          <p:nvPr>
            <p:ph type="title"/>
          </p:nvPr>
        </p:nvSpPr>
        <p:spPr>
          <a:xfrm>
            <a:off x="1929502" y="305295"/>
            <a:ext cx="10224656" cy="837706"/>
          </a:xfrm>
          <a:prstGeom prst="rect">
            <a:avLst/>
          </a:prstGeom>
        </p:spPr>
        <p:txBody>
          <a:bodyPr>
            <a:normAutofit/>
          </a:bodyPr>
          <a:lstStyle>
            <a:lvl1pPr>
              <a:defRPr sz="4800">
                <a:solidFill>
                  <a:srgbClr val="FF2600"/>
                </a:solidFill>
              </a:defRPr>
            </a:lvl1pPr>
          </a:lstStyle>
          <a:p>
            <a:pPr algn="ctr"/>
            <a:r>
              <a:rPr lang="nl-NL" sz="3600" b="1">
                <a:solidFill>
                  <a:schemeClr val="tx2"/>
                </a:solidFill>
                <a:latin typeface="Gill Sans MT" panose="020B0502020104020203" pitchFamily="34" charset="77"/>
              </a:rPr>
              <a:t>De bevoegdheid van de vertegenwoordiger.</a:t>
            </a:r>
          </a:p>
        </p:txBody>
      </p:sp>
      <p:pic>
        <p:nvPicPr>
          <p:cNvPr id="5" name="Afbeelding 4">
            <a:extLst>
              <a:ext uri="{FF2B5EF4-FFF2-40B4-BE49-F238E27FC236}">
                <a16:creationId xmlns:a16="http://schemas.microsoft.com/office/drawing/2014/main" id="{CBDD078C-B08D-4842-89D3-E1EE73B6BF1B}"/>
              </a:ext>
            </a:extLst>
          </p:cNvPr>
          <p:cNvPicPr>
            <a:picLocks noChangeAspect="1"/>
          </p:cNvPicPr>
          <p:nvPr/>
        </p:nvPicPr>
        <p:blipFill>
          <a:blip r:embed="rId3"/>
          <a:stretch>
            <a:fillRect/>
          </a:stretch>
        </p:blipFill>
        <p:spPr>
          <a:xfrm>
            <a:off x="0" y="0"/>
            <a:ext cx="1929502" cy="6858000"/>
          </a:xfrm>
          <a:prstGeom prst="rect">
            <a:avLst/>
          </a:prstGeom>
        </p:spPr>
      </p:pic>
      <p:sp>
        <p:nvSpPr>
          <p:cNvPr id="3" name="Tekstvak 2">
            <a:extLst>
              <a:ext uri="{FF2B5EF4-FFF2-40B4-BE49-F238E27FC236}">
                <a16:creationId xmlns:a16="http://schemas.microsoft.com/office/drawing/2014/main" id="{915F51F8-F4CA-4CE7-55B5-92E3DA375A89}"/>
              </a:ext>
            </a:extLst>
          </p:cNvPr>
          <p:cNvSpPr txBox="1"/>
          <p:nvPr/>
        </p:nvSpPr>
        <p:spPr>
          <a:xfrm>
            <a:off x="2471736" y="1448296"/>
            <a:ext cx="9172575" cy="4339650"/>
          </a:xfrm>
          <a:prstGeom prst="rect">
            <a:avLst/>
          </a:prstGeom>
          <a:noFill/>
          <a:ln>
            <a:noFill/>
          </a:ln>
        </p:spPr>
        <p:txBody>
          <a:bodyPr wrap="square" rtlCol="0">
            <a:spAutoFit/>
          </a:bodyPr>
          <a:lstStyle/>
          <a:p>
            <a:r>
              <a:rPr lang="nl-NL" sz="2800" b="1" dirty="0">
                <a:solidFill>
                  <a:schemeClr val="tx2"/>
                </a:solidFill>
              </a:rPr>
              <a:t>Uitgangspunten:</a:t>
            </a:r>
            <a:r>
              <a:rPr lang="nl-NL" sz="2400" b="1" dirty="0">
                <a:solidFill>
                  <a:schemeClr val="tx2"/>
                </a:solidFill>
              </a:rPr>
              <a:t> </a:t>
            </a:r>
          </a:p>
          <a:p>
            <a:pPr marL="457200" indent="-457200">
              <a:buFont typeface="+mj-lt"/>
              <a:buAutoNum type="arabicPeriod"/>
            </a:pPr>
            <a:r>
              <a:rPr lang="nl-NL" sz="2400" dirty="0">
                <a:solidFill>
                  <a:schemeClr val="tx2"/>
                </a:solidFill>
              </a:rPr>
              <a:t>De vertegenwoordiger            </a:t>
            </a:r>
            <a:r>
              <a:rPr lang="nl-NL" sz="2400" b="1" dirty="0">
                <a:solidFill>
                  <a:srgbClr val="0070C0"/>
                </a:solidFill>
              </a:rPr>
              <a:t>patiëntenrechten </a:t>
            </a:r>
            <a:r>
              <a:rPr lang="nl-NL" sz="2400" dirty="0">
                <a:solidFill>
                  <a:schemeClr val="tx2"/>
                </a:solidFill>
              </a:rPr>
              <a:t>van de wilsonbekwame patiënt uit (</a:t>
            </a:r>
            <a:r>
              <a:rPr lang="nl-NL" sz="2400" b="1" dirty="0">
                <a:solidFill>
                  <a:srgbClr val="0070C0"/>
                </a:solidFill>
              </a:rPr>
              <a:t>negatieve wilsverklaring).</a:t>
            </a:r>
          </a:p>
          <a:p>
            <a:pPr marL="457200" indent="-457200">
              <a:buFont typeface="+mj-lt"/>
              <a:buAutoNum type="arabicPeriod"/>
            </a:pPr>
            <a:r>
              <a:rPr lang="nl-NL" sz="2400" dirty="0">
                <a:solidFill>
                  <a:schemeClr val="tx2"/>
                </a:solidFill>
              </a:rPr>
              <a:t>De vertegenwoordiger            </a:t>
            </a:r>
            <a:r>
              <a:rPr lang="nl-NL" sz="2400" b="1" dirty="0">
                <a:solidFill>
                  <a:srgbClr val="0070C0"/>
                </a:solidFill>
              </a:rPr>
              <a:t>niet naar eigen inzicht </a:t>
            </a:r>
            <a:r>
              <a:rPr lang="nl-NL" sz="2400" b="1" dirty="0">
                <a:solidFill>
                  <a:srgbClr val="C00000"/>
                </a:solidFill>
              </a:rPr>
              <a:t>(arts toezicht).</a:t>
            </a:r>
          </a:p>
          <a:p>
            <a:pPr marL="457200" indent="-457200">
              <a:buFont typeface="+mj-lt"/>
              <a:buAutoNum type="arabicPeriod"/>
            </a:pPr>
            <a:r>
              <a:rPr lang="nl-NL" sz="2400" dirty="0">
                <a:solidFill>
                  <a:schemeClr val="tx2"/>
                </a:solidFill>
              </a:rPr>
              <a:t>Kent de vertegenwoordiger de wil niet of onvoldoende dan handelt men in het belang van de patiënt. </a:t>
            </a:r>
            <a:r>
              <a:rPr lang="nl-NL" sz="2400" b="1" dirty="0">
                <a:solidFill>
                  <a:srgbClr val="CC0000"/>
                </a:solidFill>
              </a:rPr>
              <a:t>(arts = adv. en afwegende rol).</a:t>
            </a:r>
            <a:endParaRPr lang="nl-NL" sz="2400" b="1" dirty="0">
              <a:solidFill>
                <a:srgbClr val="FF0000"/>
              </a:solidFill>
            </a:endParaRPr>
          </a:p>
          <a:p>
            <a:endParaRPr lang="nl-NL" sz="2800" b="1" dirty="0">
              <a:solidFill>
                <a:schemeClr val="tx2"/>
              </a:solidFill>
            </a:endParaRPr>
          </a:p>
          <a:p>
            <a:r>
              <a:rPr lang="nl-NL" sz="2800" b="1" dirty="0">
                <a:solidFill>
                  <a:schemeClr val="tx2"/>
                </a:solidFill>
              </a:rPr>
              <a:t>Besluit: </a:t>
            </a:r>
          </a:p>
          <a:p>
            <a:r>
              <a:rPr lang="nl-NL" sz="2400" b="1" dirty="0">
                <a:solidFill>
                  <a:srgbClr val="0070C0"/>
                </a:solidFill>
              </a:rPr>
              <a:t>Belang van de patiënt is de belangrijkste maatstaf. </a:t>
            </a:r>
            <a:r>
              <a:rPr lang="nl-NL" sz="2400" dirty="0">
                <a:solidFill>
                  <a:schemeClr val="tx2"/>
                </a:solidFill>
              </a:rPr>
              <a:t>Dit is niet hetzelfde als zich richten naar</a:t>
            </a:r>
            <a:r>
              <a:rPr lang="nl-NL" sz="2400" b="1" dirty="0">
                <a:solidFill>
                  <a:schemeClr val="tx2"/>
                </a:solidFill>
              </a:rPr>
              <a:t> de wil van de patiënt</a:t>
            </a:r>
            <a:r>
              <a:rPr lang="nl-NL" sz="2400" dirty="0">
                <a:solidFill>
                  <a:schemeClr val="tx2"/>
                </a:solidFill>
              </a:rPr>
              <a:t>.</a:t>
            </a:r>
          </a:p>
          <a:p>
            <a:r>
              <a:rPr lang="nl-NL" sz="2400" b="1" dirty="0">
                <a:solidFill>
                  <a:srgbClr val="0070C0"/>
                </a:solidFill>
              </a:rPr>
              <a:t>Uitzondering = </a:t>
            </a:r>
            <a:r>
              <a:rPr lang="nl-NL" sz="2400" b="1" dirty="0">
                <a:solidFill>
                  <a:srgbClr val="C00000"/>
                </a:solidFill>
              </a:rPr>
              <a:t>noodtoestand</a:t>
            </a:r>
            <a:r>
              <a:rPr lang="nl-NL" sz="2400" b="1" dirty="0">
                <a:solidFill>
                  <a:srgbClr val="0070C0"/>
                </a:solidFill>
              </a:rPr>
              <a:t> </a:t>
            </a:r>
            <a:r>
              <a:rPr lang="nl-NL" sz="2400" dirty="0">
                <a:solidFill>
                  <a:schemeClr val="tx1">
                    <a:lumMod val="65000"/>
                    <a:lumOff val="35000"/>
                  </a:schemeClr>
                </a:solidFill>
              </a:rPr>
              <a:t>( negatieve wilsverklaring – DNR codes)</a:t>
            </a:r>
          </a:p>
        </p:txBody>
      </p:sp>
      <p:cxnSp>
        <p:nvCxnSpPr>
          <p:cNvPr id="4" name="Rechte verbindingslijn met pijl 3">
            <a:extLst>
              <a:ext uri="{FF2B5EF4-FFF2-40B4-BE49-F238E27FC236}">
                <a16:creationId xmlns:a16="http://schemas.microsoft.com/office/drawing/2014/main" id="{2CEC12F6-F24F-B6EF-DF00-2A3C1D87B490}"/>
              </a:ext>
            </a:extLst>
          </p:cNvPr>
          <p:cNvCxnSpPr>
            <a:cxnSpLocks/>
          </p:cNvCxnSpPr>
          <p:nvPr/>
        </p:nvCxnSpPr>
        <p:spPr>
          <a:xfrm>
            <a:off x="5831681" y="2144880"/>
            <a:ext cx="71349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FF6B432B-C892-2AFB-B7B6-11DBEA5001D0}"/>
              </a:ext>
            </a:extLst>
          </p:cNvPr>
          <p:cNvCxnSpPr>
            <a:cxnSpLocks/>
          </p:cNvCxnSpPr>
          <p:nvPr/>
        </p:nvCxnSpPr>
        <p:spPr>
          <a:xfrm>
            <a:off x="5831681" y="2858754"/>
            <a:ext cx="71349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1CDF34-0BDC-5940-A1EA-228189345E50}"/>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EAD4B36C-7C18-755F-F70A-39A6198BD6DA}"/>
              </a:ext>
            </a:extLst>
          </p:cNvPr>
          <p:cNvSpPr txBox="1"/>
          <p:nvPr/>
        </p:nvSpPr>
        <p:spPr>
          <a:xfrm>
            <a:off x="2350791" y="373231"/>
            <a:ext cx="9390936" cy="5755422"/>
          </a:xfrm>
          <a:prstGeom prst="rect">
            <a:avLst/>
          </a:prstGeom>
          <a:noFill/>
          <a:ln>
            <a:noFill/>
          </a:ln>
        </p:spPr>
        <p:txBody>
          <a:bodyPr wrap="square" rtlCol="0">
            <a:spAutoFit/>
          </a:bodyPr>
          <a:lstStyle/>
          <a:p>
            <a:r>
              <a:rPr lang="nl-BE" sz="3200" b="1"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Voorbeeld 1</a:t>
            </a:r>
          </a:p>
          <a:p>
            <a:endParaRPr lang="nl-BE" sz="2400" b="1"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endParaRPr>
          </a:p>
          <a:p>
            <a:r>
              <a:rPr lang="nl-BE" sz="2400" b="1" dirty="0">
                <a:solidFill>
                  <a:schemeClr val="tx2"/>
                </a:solidFill>
                <a:effectLst/>
                <a:latin typeface="Gill Sans MT" panose="020B0502020104020203" pitchFamily="34" charset="77"/>
              </a:rPr>
              <a:t>84-jarige vrouw lijdt aan een vergevorderde </a:t>
            </a:r>
            <a:r>
              <a:rPr lang="nl-BE" sz="2400" b="1" dirty="0">
                <a:solidFill>
                  <a:schemeClr val="tx2"/>
                </a:solidFill>
                <a:latin typeface="Gill Sans MT" panose="020B0502020104020203" pitchFamily="34" charset="77"/>
              </a:rPr>
              <a:t>z</a:t>
            </a:r>
            <a:r>
              <a:rPr lang="nl-BE" sz="2400" b="1" dirty="0">
                <a:solidFill>
                  <a:schemeClr val="tx2"/>
                </a:solidFill>
                <a:effectLst/>
                <a:latin typeface="Gill Sans MT" panose="020B0502020104020203" pitchFamily="34" charset="77"/>
              </a:rPr>
              <a:t>iekte van Parkinson en Alzheimer. </a:t>
            </a:r>
            <a:r>
              <a:rPr lang="nl-BE" sz="2400" b="1" dirty="0">
                <a:solidFill>
                  <a:srgbClr val="C00000"/>
                </a:solidFill>
                <a:effectLst/>
                <a:latin typeface="Gill Sans MT" panose="020B0502020104020203" pitchFamily="34" charset="77"/>
              </a:rPr>
              <a:t>Wisselende wilsbekwaamheid</a:t>
            </a:r>
            <a:r>
              <a:rPr lang="nl-BE" sz="2400" b="1" dirty="0">
                <a:solidFill>
                  <a:schemeClr val="tx2"/>
                </a:solidFill>
                <a:effectLst/>
                <a:latin typeface="Gill Sans MT" panose="020B0502020104020203" pitchFamily="34" charset="77"/>
              </a:rPr>
              <a:t>. </a:t>
            </a:r>
          </a:p>
          <a:p>
            <a:pPr marL="285750" indent="-285750">
              <a:buFont typeface="Systeemlettertype regulier"/>
              <a:buChar char="-"/>
            </a:pPr>
            <a:r>
              <a:rPr lang="nl-BE" sz="2400" dirty="0">
                <a:solidFill>
                  <a:schemeClr val="tx2"/>
                </a:solidFill>
                <a:effectLst/>
                <a:latin typeface="Gill Sans MT" panose="020B0502020104020203" pitchFamily="34" charset="77"/>
              </a:rPr>
              <a:t>Dringende opname in het ziekenhuis           </a:t>
            </a:r>
            <a:r>
              <a:rPr lang="nl-BE" sz="2400" b="1" dirty="0">
                <a:solidFill>
                  <a:srgbClr val="C00000"/>
                </a:solidFill>
                <a:effectLst/>
                <a:latin typeface="Gill Sans MT" panose="020B0502020104020203" pitchFamily="34" charset="77"/>
              </a:rPr>
              <a:t>ernstig nierfalen </a:t>
            </a:r>
            <a:r>
              <a:rPr lang="nl-BE" sz="2400" dirty="0">
                <a:solidFill>
                  <a:schemeClr val="tx2"/>
                </a:solidFill>
                <a:effectLst/>
                <a:latin typeface="Gill Sans MT" panose="020B0502020104020203" pitchFamily="34" charset="77"/>
              </a:rPr>
              <a:t>a.g.v. een ernstige auto immuunziekte (R/ immunosuppressie en plasmaferese)</a:t>
            </a:r>
          </a:p>
          <a:p>
            <a:pPr marL="285750" indent="-285750">
              <a:buFont typeface="Systeemlettertype regulier"/>
              <a:buChar char="-"/>
            </a:pPr>
            <a:r>
              <a:rPr lang="nl-BE" sz="2400" dirty="0">
                <a:solidFill>
                  <a:schemeClr val="tx2"/>
                </a:solidFill>
                <a:effectLst/>
                <a:latin typeface="Gill Sans MT" panose="020B0502020104020203" pitchFamily="34" charset="77"/>
              </a:rPr>
              <a:t>2014: </a:t>
            </a:r>
            <a:r>
              <a:rPr lang="nl-BE" sz="2400" b="1" dirty="0">
                <a:solidFill>
                  <a:srgbClr val="0070C0"/>
                </a:solidFill>
                <a:effectLst/>
                <a:latin typeface="Gill Sans MT" panose="020B0502020104020203" pitchFamily="34" charset="77"/>
              </a:rPr>
              <a:t>negatieve wilsverklaring</a:t>
            </a:r>
            <a:r>
              <a:rPr lang="nl-BE" sz="2400" b="1" dirty="0">
                <a:solidFill>
                  <a:schemeClr val="tx2"/>
                </a:solidFill>
                <a:effectLst/>
                <a:latin typeface="Gill Sans MT" panose="020B0502020104020203" pitchFamily="34" charset="77"/>
              </a:rPr>
              <a:t>: </a:t>
            </a:r>
            <a:r>
              <a:rPr lang="nl-BE" sz="2400" dirty="0">
                <a:solidFill>
                  <a:schemeClr val="tx2"/>
                </a:solidFill>
                <a:effectLst/>
                <a:latin typeface="Gill Sans MT" panose="020B0502020104020203" pitchFamily="34" charset="77"/>
              </a:rPr>
              <a:t>weigeren levensverlengende behandelingen i.g.v. ‘</a:t>
            </a:r>
            <a:r>
              <a:rPr lang="nl-BE" sz="2400" b="1" dirty="0">
                <a:solidFill>
                  <a:srgbClr val="0070C0"/>
                </a:solidFill>
                <a:effectLst/>
                <a:latin typeface="Gill Sans MT" panose="020B0502020104020203" pitchFamily="34" charset="77"/>
              </a:rPr>
              <a:t>definitieve’ </a:t>
            </a:r>
            <a:r>
              <a:rPr lang="nl-BE" sz="2400" dirty="0">
                <a:solidFill>
                  <a:schemeClr val="tx2"/>
                </a:solidFill>
                <a:effectLst/>
                <a:latin typeface="Gill Sans MT" panose="020B0502020104020203" pitchFamily="34" charset="77"/>
              </a:rPr>
              <a:t>wilsonbekwaamheid.</a:t>
            </a:r>
          </a:p>
          <a:p>
            <a:pPr marL="285750" indent="-285750">
              <a:buFont typeface="Systeemlettertype regulier"/>
              <a:buChar char="-"/>
            </a:pPr>
            <a:r>
              <a:rPr lang="nl-BE" sz="2400" dirty="0">
                <a:solidFill>
                  <a:schemeClr val="tx2"/>
                </a:solidFill>
                <a:latin typeface="Gill Sans MT" panose="020B0502020104020203" pitchFamily="34" charset="77"/>
              </a:rPr>
              <a:t>De zoon brengt </a:t>
            </a:r>
            <a:r>
              <a:rPr lang="nl-BE" sz="2400" dirty="0">
                <a:solidFill>
                  <a:schemeClr val="tx2"/>
                </a:solidFill>
                <a:effectLst/>
                <a:latin typeface="Gill Sans MT" panose="020B0502020104020203" pitchFamily="34" charset="77"/>
              </a:rPr>
              <a:t>de </a:t>
            </a:r>
            <a:r>
              <a:rPr lang="nl-BE" sz="2400" dirty="0">
                <a:solidFill>
                  <a:schemeClr val="tx2"/>
                </a:solidFill>
                <a:latin typeface="Gill Sans MT" panose="020B0502020104020203" pitchFamily="34" charset="77"/>
              </a:rPr>
              <a:t>arts</a:t>
            </a:r>
            <a:r>
              <a:rPr lang="nl-BE" sz="2400" dirty="0">
                <a:solidFill>
                  <a:schemeClr val="tx2"/>
                </a:solidFill>
                <a:effectLst/>
                <a:latin typeface="Gill Sans MT" panose="020B0502020104020203" pitchFamily="34" charset="77"/>
              </a:rPr>
              <a:t> op de hoogte van de wilsverklaring en vraagt de toepassing. </a:t>
            </a:r>
            <a:r>
              <a:rPr lang="nl-BE" sz="2400" dirty="0">
                <a:solidFill>
                  <a:schemeClr val="tx2"/>
                </a:solidFill>
                <a:latin typeface="Gill Sans MT" panose="020B0502020104020203" pitchFamily="34" charset="77"/>
              </a:rPr>
              <a:t>M</a:t>
            </a:r>
            <a:r>
              <a:rPr lang="nl-BE" sz="2400" dirty="0">
                <a:solidFill>
                  <a:schemeClr val="tx2"/>
                </a:solidFill>
                <a:effectLst/>
                <a:latin typeface="Gill Sans MT" panose="020B0502020104020203" pitchFamily="34" charset="77"/>
              </a:rPr>
              <a:t>aar patiënt vertelt de arts dat ze nog wil leven </a:t>
            </a:r>
            <a:r>
              <a:rPr lang="nl-BE" sz="2400" b="1" dirty="0">
                <a:solidFill>
                  <a:srgbClr val="C00000"/>
                </a:solidFill>
                <a:effectLst/>
                <a:latin typeface="Gill Sans MT" panose="020B0502020104020203" pitchFamily="34" charset="77"/>
              </a:rPr>
              <a:t>(wilsbekwaamheid). </a:t>
            </a:r>
            <a:endParaRPr lang="nl-BE" sz="2400" b="1" dirty="0">
              <a:solidFill>
                <a:srgbClr val="C00000"/>
              </a:solidFill>
              <a:latin typeface="Gill Sans MT" panose="020B0502020104020203" pitchFamily="34" charset="77"/>
            </a:endParaRPr>
          </a:p>
          <a:p>
            <a:pPr marL="742950" lvl="1" indent="-285750">
              <a:buFont typeface="Systeemlettertype regulier"/>
              <a:buChar char="-"/>
            </a:pPr>
            <a:r>
              <a:rPr lang="nl-BE" sz="2400" dirty="0">
                <a:solidFill>
                  <a:schemeClr val="tx2"/>
                </a:solidFill>
                <a:effectLst/>
                <a:latin typeface="Gill Sans MT" panose="020B0502020104020203" pitchFamily="34" charset="77"/>
              </a:rPr>
              <a:t>Behandeling niet succesvol         dialyse. </a:t>
            </a:r>
            <a:br>
              <a:rPr lang="nl-BE" sz="2400" dirty="0">
                <a:solidFill>
                  <a:schemeClr val="tx2"/>
                </a:solidFill>
                <a:effectLst/>
                <a:latin typeface="Gill Sans MT" panose="020B0502020104020203" pitchFamily="34" charset="77"/>
              </a:rPr>
            </a:br>
            <a:r>
              <a:rPr lang="nl-BE" sz="2400" dirty="0">
                <a:solidFill>
                  <a:schemeClr val="tx2"/>
                </a:solidFill>
                <a:effectLst/>
                <a:latin typeface="Gill Sans MT" panose="020B0502020104020203" pitchFamily="34" charset="77"/>
              </a:rPr>
              <a:t>Patiënte beslist.      alles te stoppen. Ontslag naar huis.</a:t>
            </a:r>
          </a:p>
          <a:p>
            <a:pPr marL="285750" indent="-285750">
              <a:buFont typeface="Systeemlettertype regulier"/>
              <a:buChar char="-"/>
            </a:pPr>
            <a:r>
              <a:rPr lang="nl-BE" sz="2400" b="1" dirty="0">
                <a:solidFill>
                  <a:srgbClr val="0070C0"/>
                </a:solidFill>
                <a:effectLst/>
                <a:latin typeface="Gill Sans MT" panose="020B0502020104020203" pitchFamily="34" charset="77"/>
              </a:rPr>
              <a:t>Gezien patiënt wilsbekwaamheid          de negatieve wilsverklaring niet van toepassing</a:t>
            </a:r>
            <a:endParaRPr lang="nl-BE" sz="20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DDA531F5-C470-7419-3388-BD96DB91AE35}"/>
              </a:ext>
            </a:extLst>
          </p:cNvPr>
          <p:cNvPicPr>
            <a:picLocks noChangeAspect="1"/>
          </p:cNvPicPr>
          <p:nvPr/>
        </p:nvPicPr>
        <p:blipFill>
          <a:blip r:embed="rId3"/>
          <a:stretch>
            <a:fillRect/>
          </a:stretch>
        </p:blipFill>
        <p:spPr>
          <a:xfrm>
            <a:off x="0" y="14863"/>
            <a:ext cx="1929502" cy="6858000"/>
          </a:xfrm>
          <a:prstGeom prst="rect">
            <a:avLst/>
          </a:prstGeom>
        </p:spPr>
      </p:pic>
      <p:cxnSp>
        <p:nvCxnSpPr>
          <p:cNvPr id="5" name="Rechte verbindingslijn met pijl 4">
            <a:extLst>
              <a:ext uri="{FF2B5EF4-FFF2-40B4-BE49-F238E27FC236}">
                <a16:creationId xmlns:a16="http://schemas.microsoft.com/office/drawing/2014/main" id="{EA4239DA-4B2D-4231-24EE-0B3B127BA6A0}"/>
              </a:ext>
            </a:extLst>
          </p:cNvPr>
          <p:cNvCxnSpPr>
            <a:cxnSpLocks/>
          </p:cNvCxnSpPr>
          <p:nvPr/>
        </p:nvCxnSpPr>
        <p:spPr>
          <a:xfrm>
            <a:off x="7380144" y="2224954"/>
            <a:ext cx="64423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080F0084-6D37-AB80-801F-28359C677CB8}"/>
              </a:ext>
            </a:extLst>
          </p:cNvPr>
          <p:cNvCxnSpPr>
            <a:cxnSpLocks/>
          </p:cNvCxnSpPr>
          <p:nvPr/>
        </p:nvCxnSpPr>
        <p:spPr>
          <a:xfrm>
            <a:off x="6518753" y="4762746"/>
            <a:ext cx="64423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DED2CD01-D764-9327-B0BE-8860F2C563EB}"/>
              </a:ext>
            </a:extLst>
          </p:cNvPr>
          <p:cNvCxnSpPr>
            <a:cxnSpLocks/>
          </p:cNvCxnSpPr>
          <p:nvPr/>
        </p:nvCxnSpPr>
        <p:spPr>
          <a:xfrm>
            <a:off x="7545797" y="5491615"/>
            <a:ext cx="64423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3619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91CDF34-0BDC-5940-A1EA-228189345E50}"/>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EAD4B36C-7C18-755F-F70A-39A6198BD6DA}"/>
              </a:ext>
            </a:extLst>
          </p:cNvPr>
          <p:cNvSpPr txBox="1"/>
          <p:nvPr/>
        </p:nvSpPr>
        <p:spPr>
          <a:xfrm>
            <a:off x="2267664" y="515245"/>
            <a:ext cx="9924336" cy="5016758"/>
          </a:xfrm>
          <a:prstGeom prst="rect">
            <a:avLst/>
          </a:prstGeom>
          <a:noFill/>
          <a:ln>
            <a:noFill/>
          </a:ln>
        </p:spPr>
        <p:txBody>
          <a:bodyPr wrap="square" rtlCol="0">
            <a:spAutoFit/>
          </a:bodyPr>
          <a:lstStyle/>
          <a:p>
            <a:r>
              <a:rPr lang="nl-BE" sz="3200" b="1"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Voorbeeld 2</a:t>
            </a:r>
          </a:p>
          <a:p>
            <a:endParaRPr lang="nl-BE" sz="2400" b="1" kern="100" dirty="0">
              <a:solidFill>
                <a:srgbClr val="C00000"/>
              </a:solidFill>
              <a:latin typeface="Gill Sans MT" panose="020B0502020104020203" pitchFamily="34" charset="77"/>
              <a:ea typeface="Calibri" panose="020F0502020204030204" pitchFamily="34" charset="0"/>
              <a:cs typeface="Times New Roman" panose="02020603050405020304" pitchFamily="18" charset="0"/>
            </a:endParaRPr>
          </a:p>
          <a:p>
            <a:r>
              <a:rPr lang="nl-BE"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55-jarige vrouw kerngezond doet een hartstilstand. </a:t>
            </a:r>
          </a:p>
          <a:p>
            <a:pPr marL="342900" indent="-342900">
              <a:buFont typeface="Systeemlettertype regulier"/>
              <a:buChar char="-"/>
            </a:pPr>
            <a:r>
              <a:rPr lang="nl-BE"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Zij wordt langdurig gereanimeerd. Het hart herneemt na &gt; 30 minuten.  Ze wordt opgenomen in het ziekenhuis op de I.Z.  Na enkele dagen ontwaakt ze. </a:t>
            </a:r>
            <a:r>
              <a:rPr lang="nl-NL" sz="24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Ze opent en volgt met de ogen, glimlacht maar men kan geen codes afspreken om te communiceren. Men heeft geen toegang tot dit bewustzijn</a:t>
            </a:r>
            <a:endParaRPr lang="nl-BE" sz="2400" b="1" kern="100"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endParaRPr>
          </a:p>
          <a:p>
            <a:pPr marL="342900" indent="-342900">
              <a:buFont typeface="Systeemlettertype regulier"/>
              <a:buChar char="-"/>
            </a:pPr>
            <a:r>
              <a:rPr lang="nl-BE" sz="2400" kern="100"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Evolutie: geen contact meer mogelijk         </a:t>
            </a:r>
            <a:r>
              <a:rPr lang="nl-BE" sz="2400" b="1" kern="100" dirty="0">
                <a:solidFill>
                  <a:srgbClr val="C00000"/>
                </a:solidFill>
                <a:latin typeface="Gill Sans MT" panose="020B0502020104020203" pitchFamily="34" charset="77"/>
                <a:ea typeface="Calibri" panose="020F0502020204030204" pitchFamily="34" charset="0"/>
                <a:cs typeface="Times New Roman" panose="02020603050405020304" pitchFamily="18" charset="0"/>
              </a:rPr>
              <a:t>definitieve w</a:t>
            </a:r>
            <a:r>
              <a:rPr lang="nl-BE" sz="2400" b="1" kern="100"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rPr>
              <a:t>ilsonbekwaam</a:t>
            </a:r>
            <a:r>
              <a:rPr lang="nl-BE" sz="2400" b="1" kern="100"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a:t>
            </a:r>
            <a:r>
              <a:rPr lang="nl-BE"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 </a:t>
            </a:r>
            <a:br>
              <a:rPr lang="nl-BE"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br>
            <a:r>
              <a:rPr lang="nl-BE" sz="2400" kern="100"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T</a:t>
            </a:r>
            <a:r>
              <a:rPr lang="nl-BE" sz="2400" kern="100" dirty="0">
                <a:solidFill>
                  <a:schemeClr val="tx2"/>
                </a:solidFill>
                <a:effectLst/>
                <a:latin typeface="Gill Sans MT" panose="020B0502020104020203" pitchFamily="34" charset="77"/>
                <a:ea typeface="Calibri" panose="020F0502020204030204" pitchFamily="34" charset="0"/>
                <a:cs typeface="Times New Roman" panose="02020603050405020304" pitchFamily="18" charset="0"/>
              </a:rPr>
              <a:t>otaal bedlegerig en zorgafhankelijk</a:t>
            </a:r>
            <a:r>
              <a:rPr lang="nl-BE" sz="2400" kern="100"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           </a:t>
            </a:r>
            <a:r>
              <a:rPr lang="nl-BE" sz="2400" b="1" kern="100" dirty="0">
                <a:solidFill>
                  <a:srgbClr val="C00000"/>
                </a:solidFill>
                <a:latin typeface="Gill Sans MT" panose="020B0502020104020203" pitchFamily="34" charset="77"/>
                <a:ea typeface="Calibri" panose="020F0502020204030204" pitchFamily="34" charset="0"/>
                <a:cs typeface="Times New Roman" panose="02020603050405020304" pitchFamily="18" charset="0"/>
              </a:rPr>
              <a:t>confortzorg</a:t>
            </a:r>
            <a:endParaRPr lang="nl-BE" sz="2400" b="1" kern="100"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endParaRPr>
          </a:p>
          <a:p>
            <a:pPr marL="342900" indent="-342900">
              <a:buFont typeface="Systeemlettertype regulier"/>
              <a:buChar char="-"/>
            </a:pPr>
            <a:r>
              <a:rPr lang="nl-BE" sz="24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 medisch uitzichtloze toestand zonder enige kans op beterschap. </a:t>
            </a:r>
          </a:p>
          <a:p>
            <a:pPr marL="342900" indent="-342900">
              <a:buFont typeface="Systeemlettertype regulier"/>
              <a:buChar char="-"/>
            </a:pPr>
            <a:r>
              <a:rPr lang="nl-BE" sz="24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Hier de negatieve </a:t>
            </a:r>
            <a:r>
              <a:rPr lang="nl-BE" sz="2400" b="1" kern="100" dirty="0">
                <a:solidFill>
                  <a:srgbClr val="0070C0"/>
                </a:solidFill>
                <a:latin typeface="Gill Sans MT" panose="020B0502020104020203" pitchFamily="34" charset="77"/>
                <a:ea typeface="Calibri" panose="020F0502020204030204" pitchFamily="34" charset="0"/>
                <a:cs typeface="Times New Roman" panose="02020603050405020304" pitchFamily="18" charset="0"/>
              </a:rPr>
              <a:t>wilsverklaring </a:t>
            </a:r>
            <a:r>
              <a:rPr lang="nl-BE" sz="24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van toepassing.</a:t>
            </a:r>
          </a:p>
          <a:p>
            <a:pPr marL="342900" indent="-342900">
              <a:buFont typeface="Systeemlettertype regulier"/>
              <a:buChar char="-"/>
            </a:pPr>
            <a:r>
              <a:rPr lang="nl-BE" sz="24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Indien geen wilsverklaring         vertegenwoordiger.  </a:t>
            </a:r>
          </a:p>
          <a:p>
            <a:pPr marL="342900" indent="-342900">
              <a:buFont typeface="Systeemlettertype regulier"/>
              <a:buChar char="-"/>
            </a:pPr>
            <a:r>
              <a:rPr lang="nl-BE" sz="24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Niet op de hoogte          arts.  </a:t>
            </a:r>
            <a:r>
              <a:rPr lang="nl-BE" sz="2400" b="1" kern="100" dirty="0">
                <a:solidFill>
                  <a:srgbClr val="0070C0"/>
                </a:solidFill>
                <a:latin typeface="Gill Sans MT" panose="020B0502020104020203" pitchFamily="34" charset="77"/>
                <a:ea typeface="Calibri" panose="020F0502020204030204" pitchFamily="34" charset="0"/>
                <a:cs typeface="Times New Roman" panose="02020603050405020304" pitchFamily="18" charset="0"/>
              </a:rPr>
              <a:t>Quid            </a:t>
            </a:r>
            <a:r>
              <a:rPr lang="nl-BE" sz="2400" b="1" kern="100" dirty="0">
                <a:solidFill>
                  <a:srgbClr val="C00000"/>
                </a:solidFill>
                <a:latin typeface="Gill Sans MT" panose="020B0502020104020203" pitchFamily="34" charset="77"/>
                <a:ea typeface="Calibri" panose="020F0502020204030204" pitchFamily="34" charset="0"/>
                <a:cs typeface="Times New Roman" panose="02020603050405020304" pitchFamily="18" charset="0"/>
              </a:rPr>
              <a:t>DNR codes !!!</a:t>
            </a:r>
          </a:p>
        </p:txBody>
      </p:sp>
      <p:pic>
        <p:nvPicPr>
          <p:cNvPr id="3" name="Afbeelding 2">
            <a:extLst>
              <a:ext uri="{FF2B5EF4-FFF2-40B4-BE49-F238E27FC236}">
                <a16:creationId xmlns:a16="http://schemas.microsoft.com/office/drawing/2014/main" id="{DDA531F5-C470-7419-3388-BD96DB91AE35}"/>
              </a:ext>
            </a:extLst>
          </p:cNvPr>
          <p:cNvPicPr>
            <a:picLocks noChangeAspect="1"/>
          </p:cNvPicPr>
          <p:nvPr/>
        </p:nvPicPr>
        <p:blipFill>
          <a:blip r:embed="rId3"/>
          <a:stretch>
            <a:fillRect/>
          </a:stretch>
        </p:blipFill>
        <p:spPr>
          <a:xfrm>
            <a:off x="0" y="14863"/>
            <a:ext cx="1929502" cy="6858000"/>
          </a:xfrm>
          <a:prstGeom prst="rect">
            <a:avLst/>
          </a:prstGeom>
        </p:spPr>
      </p:pic>
      <p:cxnSp>
        <p:nvCxnSpPr>
          <p:cNvPr id="6" name="Rechte verbindingslijn met pijl 5">
            <a:extLst>
              <a:ext uri="{FF2B5EF4-FFF2-40B4-BE49-F238E27FC236}">
                <a16:creationId xmlns:a16="http://schemas.microsoft.com/office/drawing/2014/main" id="{C2D7B86D-4715-4D13-1ABF-E5E9BFA5B050}"/>
              </a:ext>
            </a:extLst>
          </p:cNvPr>
          <p:cNvCxnSpPr/>
          <p:nvPr/>
        </p:nvCxnSpPr>
        <p:spPr>
          <a:xfrm>
            <a:off x="7243693" y="3815667"/>
            <a:ext cx="6000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61FA339D-4BEB-520A-7B75-6F6DC18B3E4E}"/>
              </a:ext>
            </a:extLst>
          </p:cNvPr>
          <p:cNvCxnSpPr/>
          <p:nvPr/>
        </p:nvCxnSpPr>
        <p:spPr>
          <a:xfrm>
            <a:off x="7243693" y="3468342"/>
            <a:ext cx="6000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E5D2D6EE-3C79-3613-A65E-39ECF2D91325}"/>
              </a:ext>
            </a:extLst>
          </p:cNvPr>
          <p:cNvCxnSpPr/>
          <p:nvPr/>
        </p:nvCxnSpPr>
        <p:spPr>
          <a:xfrm>
            <a:off x="5926590" y="4927847"/>
            <a:ext cx="6000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1F671911-F6E1-52FF-9A54-A423197FEF1D}"/>
              </a:ext>
            </a:extLst>
          </p:cNvPr>
          <p:cNvCxnSpPr/>
          <p:nvPr/>
        </p:nvCxnSpPr>
        <p:spPr>
          <a:xfrm>
            <a:off x="5115604" y="5292518"/>
            <a:ext cx="6000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0D7180F5-21D8-EEBE-2448-386E50200410}"/>
              </a:ext>
            </a:extLst>
          </p:cNvPr>
          <p:cNvCxnSpPr/>
          <p:nvPr/>
        </p:nvCxnSpPr>
        <p:spPr>
          <a:xfrm>
            <a:off x="7385276" y="5278251"/>
            <a:ext cx="6000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5345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BDD078C-B08D-4842-89D3-E1EE73B6BF1B}"/>
              </a:ext>
            </a:extLst>
          </p:cNvPr>
          <p:cNvPicPr>
            <a:picLocks noChangeAspect="1"/>
          </p:cNvPicPr>
          <p:nvPr/>
        </p:nvPicPr>
        <p:blipFill>
          <a:blip r:embed="rId3"/>
          <a:stretch>
            <a:fillRect/>
          </a:stretch>
        </p:blipFill>
        <p:spPr>
          <a:xfrm>
            <a:off x="0" y="0"/>
            <a:ext cx="1929502" cy="6858000"/>
          </a:xfrm>
          <a:prstGeom prst="rect">
            <a:avLst/>
          </a:prstGeom>
        </p:spPr>
      </p:pic>
      <p:pic>
        <p:nvPicPr>
          <p:cNvPr id="7" name="Afbeelding 6">
            <a:extLst>
              <a:ext uri="{FF2B5EF4-FFF2-40B4-BE49-F238E27FC236}">
                <a16:creationId xmlns:a16="http://schemas.microsoft.com/office/drawing/2014/main" id="{3DC10F55-7644-FD25-37B5-91B7193CAE45}"/>
              </a:ext>
            </a:extLst>
          </p:cNvPr>
          <p:cNvPicPr>
            <a:picLocks noChangeAspect="1"/>
          </p:cNvPicPr>
          <p:nvPr/>
        </p:nvPicPr>
        <p:blipFill>
          <a:blip r:embed="rId4"/>
          <a:stretch>
            <a:fillRect/>
          </a:stretch>
        </p:blipFill>
        <p:spPr>
          <a:xfrm>
            <a:off x="5183605" y="685800"/>
            <a:ext cx="6655468" cy="5486399"/>
          </a:xfrm>
          <a:prstGeom prst="rect">
            <a:avLst/>
          </a:prstGeom>
        </p:spPr>
      </p:pic>
      <p:sp>
        <p:nvSpPr>
          <p:cNvPr id="10" name="Tekstvak 9">
            <a:extLst>
              <a:ext uri="{FF2B5EF4-FFF2-40B4-BE49-F238E27FC236}">
                <a16:creationId xmlns:a16="http://schemas.microsoft.com/office/drawing/2014/main" id="{9444DB65-83A9-B0DE-B5B5-88324F889634}"/>
              </a:ext>
            </a:extLst>
          </p:cNvPr>
          <p:cNvSpPr txBox="1"/>
          <p:nvPr/>
        </p:nvSpPr>
        <p:spPr>
          <a:xfrm>
            <a:off x="2187983" y="863521"/>
            <a:ext cx="2737140" cy="954107"/>
          </a:xfrm>
          <a:prstGeom prst="rect">
            <a:avLst/>
          </a:prstGeom>
          <a:noFill/>
        </p:spPr>
        <p:txBody>
          <a:bodyPr wrap="square" rtlCol="0">
            <a:spAutoFit/>
          </a:bodyPr>
          <a:lstStyle/>
          <a:p>
            <a:pPr algn="ctr"/>
            <a:r>
              <a:rPr lang="nl-NL" sz="3200" b="1" dirty="0">
                <a:solidFill>
                  <a:schemeClr val="tx2"/>
                </a:solidFill>
              </a:rPr>
              <a:t>DNR codes</a:t>
            </a:r>
          </a:p>
          <a:p>
            <a:pPr algn="ctr"/>
            <a:r>
              <a:rPr lang="nl-NL" sz="2400" b="1" dirty="0">
                <a:solidFill>
                  <a:schemeClr val="tx2"/>
                </a:solidFill>
              </a:rPr>
              <a:t>(Do </a:t>
            </a:r>
            <a:r>
              <a:rPr lang="nl-NL" sz="2400" b="1" dirty="0" err="1">
                <a:solidFill>
                  <a:schemeClr val="tx2"/>
                </a:solidFill>
              </a:rPr>
              <a:t>Not</a:t>
            </a:r>
            <a:r>
              <a:rPr lang="nl-NL" sz="2400" b="1" dirty="0">
                <a:solidFill>
                  <a:schemeClr val="tx2"/>
                </a:solidFill>
              </a:rPr>
              <a:t> </a:t>
            </a:r>
            <a:r>
              <a:rPr lang="nl-NL" sz="2400" b="1" dirty="0" err="1">
                <a:solidFill>
                  <a:schemeClr val="tx2"/>
                </a:solidFill>
              </a:rPr>
              <a:t>Reanimate</a:t>
            </a:r>
            <a:r>
              <a:rPr lang="nl-NL" sz="2400" b="1" dirty="0">
                <a:solidFill>
                  <a:schemeClr val="tx2"/>
                </a:solidFill>
              </a:rPr>
              <a:t>)</a:t>
            </a:r>
          </a:p>
        </p:txBody>
      </p:sp>
      <p:sp>
        <p:nvSpPr>
          <p:cNvPr id="13" name="Tijdelijke aanduiding voor tekst 12">
            <a:extLst>
              <a:ext uri="{FF2B5EF4-FFF2-40B4-BE49-F238E27FC236}">
                <a16:creationId xmlns:a16="http://schemas.microsoft.com/office/drawing/2014/main" id="{8D56AA12-C7EB-E858-E0A5-BD5B5B7A4233}"/>
              </a:ext>
            </a:extLst>
          </p:cNvPr>
          <p:cNvSpPr>
            <a:spLocks noGrp="1"/>
          </p:cNvSpPr>
          <p:nvPr>
            <p:ph type="body" idx="1"/>
          </p:nvPr>
        </p:nvSpPr>
        <p:spPr>
          <a:xfrm>
            <a:off x="1929502" y="1916442"/>
            <a:ext cx="3524814" cy="3553915"/>
          </a:xfrm>
        </p:spPr>
        <p:txBody>
          <a:bodyPr>
            <a:normAutofit/>
          </a:bodyPr>
          <a:lstStyle/>
          <a:p>
            <a:pPr>
              <a:buFont typeface="Systeemlettertype regulier"/>
              <a:buChar char="-"/>
            </a:pPr>
            <a:r>
              <a:rPr lang="nl-NL" sz="2400" b="1" dirty="0">
                <a:solidFill>
                  <a:srgbClr val="0070C0"/>
                </a:solidFill>
              </a:rPr>
              <a:t>De arts neemt het initiatief.</a:t>
            </a:r>
          </a:p>
          <a:p>
            <a:pPr>
              <a:buFont typeface="Systeemlettertype regulier"/>
              <a:buChar char="-"/>
            </a:pPr>
            <a:r>
              <a:rPr lang="nl-NL" sz="2400" dirty="0">
                <a:solidFill>
                  <a:schemeClr val="tx2"/>
                </a:solidFill>
              </a:rPr>
              <a:t>Therapiebeperkende maatregelen.</a:t>
            </a:r>
          </a:p>
          <a:p>
            <a:pPr>
              <a:buFont typeface="Systeemlettertype regulier"/>
              <a:buChar char="-"/>
            </a:pPr>
            <a:r>
              <a:rPr lang="nl-NL" sz="2400" dirty="0">
                <a:solidFill>
                  <a:schemeClr val="tx2"/>
                </a:solidFill>
              </a:rPr>
              <a:t>Voorkomen therapeutische  hardnekkigheid;</a:t>
            </a:r>
          </a:p>
          <a:p>
            <a:pPr>
              <a:buFont typeface="Systeemlettertype regulier"/>
              <a:buChar char="-"/>
            </a:pPr>
            <a:r>
              <a:rPr lang="nl-NL" sz="2400" dirty="0">
                <a:solidFill>
                  <a:schemeClr val="tx2"/>
                </a:solidFill>
              </a:rPr>
              <a:t>In samenspraak met vertegenwoordiger.</a:t>
            </a:r>
          </a:p>
        </p:txBody>
      </p:sp>
    </p:spTree>
    <p:extLst>
      <p:ext uri="{BB962C8B-B14F-4D97-AF65-F5344CB8AC3E}">
        <p14:creationId xmlns:p14="http://schemas.microsoft.com/office/powerpoint/2010/main" val="181698327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D635-5088-4F80-A7E3-B97B0A414CF1}"/>
            </a:ext>
          </a:extLst>
        </p:cNvPr>
        <p:cNvGrpSpPr/>
        <p:nvPr/>
      </p:nvGrpSpPr>
      <p:grpSpPr>
        <a:xfrm>
          <a:off x="0" y="0"/>
          <a:ext cx="0" cy="0"/>
          <a:chOff x="0" y="0"/>
          <a:chExt cx="0" cy="0"/>
        </a:xfrm>
      </p:grpSpPr>
      <p:sp>
        <p:nvSpPr>
          <p:cNvPr id="268" name="Shape 268">
            <a:extLst>
              <a:ext uri="{FF2B5EF4-FFF2-40B4-BE49-F238E27FC236}">
                <a16:creationId xmlns:a16="http://schemas.microsoft.com/office/drawing/2014/main" id="{E9AAAAA9-1A3B-47E7-4716-74E530A76BF5}"/>
              </a:ext>
            </a:extLst>
          </p:cNvPr>
          <p:cNvSpPr>
            <a:spLocks noGrp="1"/>
          </p:cNvSpPr>
          <p:nvPr>
            <p:ph type="title"/>
          </p:nvPr>
        </p:nvSpPr>
        <p:spPr>
          <a:xfrm>
            <a:off x="2086967" y="2131"/>
            <a:ext cx="9717065" cy="1257195"/>
          </a:xfrm>
          <a:prstGeom prst="rect">
            <a:avLst/>
          </a:prstGeom>
        </p:spPr>
        <p:txBody>
          <a:bodyPr>
            <a:normAutofit/>
          </a:bodyPr>
          <a:lstStyle>
            <a:lvl1pPr>
              <a:defRPr sz="4800"/>
            </a:lvl1pPr>
          </a:lstStyle>
          <a:p>
            <a:pPr algn="ctr"/>
            <a:r>
              <a:rPr lang="nl-NL" sz="3600" b="1" dirty="0">
                <a:solidFill>
                  <a:srgbClr val="C00000"/>
                </a:solidFill>
                <a:latin typeface="Gill Sans MT" panose="020B0502020104020203" pitchFamily="34" charset="77"/>
              </a:rPr>
              <a:t>2. De wet palliatieve zorg (wet 2002 – 2016)</a:t>
            </a:r>
          </a:p>
        </p:txBody>
      </p:sp>
      <p:sp>
        <p:nvSpPr>
          <p:cNvPr id="269" name="Shape 269">
            <a:extLst>
              <a:ext uri="{FF2B5EF4-FFF2-40B4-BE49-F238E27FC236}">
                <a16:creationId xmlns:a16="http://schemas.microsoft.com/office/drawing/2014/main" id="{28C98C15-51D4-139B-2874-F2B302E88CB3}"/>
              </a:ext>
            </a:extLst>
          </p:cNvPr>
          <p:cNvSpPr>
            <a:spLocks noGrp="1"/>
          </p:cNvSpPr>
          <p:nvPr>
            <p:ph type="body" idx="1"/>
          </p:nvPr>
        </p:nvSpPr>
        <p:spPr>
          <a:xfrm>
            <a:off x="2244433" y="1253566"/>
            <a:ext cx="9402132" cy="5091085"/>
          </a:xfrm>
          <a:prstGeom prst="rect">
            <a:avLst/>
          </a:prstGeom>
        </p:spPr>
        <p:txBody>
          <a:bodyPr>
            <a:noAutofit/>
          </a:bodyPr>
          <a:lstStyle/>
          <a:p>
            <a:pPr defTabSz="291632">
              <a:spcBef>
                <a:spcPts val="1195"/>
              </a:spcBef>
              <a:buFont typeface="Systeemlettertype regulier"/>
              <a:buChar char="-"/>
              <a:defRPr sz="2900"/>
            </a:pPr>
            <a:r>
              <a:rPr lang="nl-NL" b="1" dirty="0">
                <a:solidFill>
                  <a:srgbClr val="0070C0"/>
                </a:solidFill>
                <a:latin typeface="Gill Sans MT" panose="020B0502020104020203" pitchFamily="34" charset="77"/>
              </a:rPr>
              <a:t>Indicatie palliatieve zorg</a:t>
            </a:r>
            <a:r>
              <a:rPr lang="nl-NL" dirty="0">
                <a:solidFill>
                  <a:schemeClr val="tx1">
                    <a:lumMod val="65000"/>
                    <a:lumOff val="35000"/>
                  </a:schemeClr>
                </a:solidFill>
                <a:latin typeface="Gill Sans MT" panose="020B0502020104020203" pitchFamily="34" charset="77"/>
              </a:rPr>
              <a:t>:  medisch uitzichtloosheid a.g.v. een ernstige uitbehandelde levensbedreigende aandoening.          </a:t>
            </a:r>
          </a:p>
          <a:p>
            <a:pPr defTabSz="291632">
              <a:spcBef>
                <a:spcPts val="1195"/>
              </a:spcBef>
              <a:buFont typeface="Systeemlettertype regulier"/>
              <a:buChar char="-"/>
              <a:defRPr sz="2900"/>
            </a:pPr>
            <a:r>
              <a:rPr lang="nl-NL" b="1" dirty="0">
                <a:solidFill>
                  <a:srgbClr val="0070C0"/>
                </a:solidFill>
                <a:latin typeface="Gill Sans MT" panose="020B0502020104020203" pitchFamily="34" charset="77"/>
              </a:rPr>
              <a:t>P.Z.</a:t>
            </a:r>
            <a:r>
              <a:rPr lang="nl-NL" dirty="0">
                <a:solidFill>
                  <a:schemeClr val="tx1">
                    <a:lumMod val="65000"/>
                    <a:lumOff val="35000"/>
                  </a:schemeClr>
                </a:solidFill>
                <a:latin typeface="Gill Sans MT" panose="020B0502020104020203" pitchFamily="34" charset="77"/>
              </a:rPr>
              <a:t> =           behoud van de levenskwaliteit en bevorderen humaan stervensproces</a:t>
            </a:r>
            <a:r>
              <a:rPr lang="nl-NL" b="1" dirty="0">
                <a:solidFill>
                  <a:srgbClr val="0070C0"/>
                </a:solidFill>
                <a:latin typeface="Gill Sans MT" panose="020B0502020104020203" pitchFamily="34" charset="77"/>
              </a:rPr>
              <a:t> = </a:t>
            </a:r>
            <a:r>
              <a:rPr lang="nl-NL" b="1" dirty="0">
                <a:solidFill>
                  <a:srgbClr val="C00000"/>
                </a:solidFill>
                <a:latin typeface="Gill Sans MT" panose="020B0502020104020203" pitchFamily="34" charset="77"/>
              </a:rPr>
              <a:t>holistische aanpak.</a:t>
            </a:r>
          </a:p>
          <a:p>
            <a:pPr defTabSz="291632">
              <a:spcBef>
                <a:spcPts val="1195"/>
              </a:spcBef>
              <a:buFont typeface="Systeemlettertype regulier"/>
              <a:buChar char="-"/>
              <a:defRPr sz="2900"/>
            </a:pPr>
            <a:r>
              <a:rPr lang="nl-NL" sz="3200" b="1" dirty="0">
                <a:solidFill>
                  <a:srgbClr val="0070C0"/>
                </a:solidFill>
                <a:latin typeface="Gill Sans MT" panose="020B0502020104020203" pitchFamily="34" charset="77"/>
              </a:rPr>
              <a:t>Symptoomcontrole           </a:t>
            </a:r>
            <a:r>
              <a:rPr lang="nl-NL" sz="3200" dirty="0">
                <a:solidFill>
                  <a:schemeClr val="tx1">
                    <a:lumMod val="65000"/>
                    <a:lumOff val="35000"/>
                  </a:schemeClr>
                </a:solidFill>
                <a:latin typeface="Gill Sans MT" panose="020B0502020104020203" pitchFamily="34" charset="77"/>
              </a:rPr>
              <a:t>draaglijk maken lijden.</a:t>
            </a:r>
            <a:r>
              <a:rPr lang="nl-NL" sz="3200" b="1" dirty="0">
                <a:solidFill>
                  <a:srgbClr val="0070C0"/>
                </a:solidFill>
                <a:latin typeface="Gill Sans MT" panose="020B0502020104020203" pitchFamily="34" charset="77"/>
              </a:rPr>
              <a:t> </a:t>
            </a:r>
            <a:endParaRPr lang="nl-NL" b="1" dirty="0">
              <a:solidFill>
                <a:srgbClr val="0070C0"/>
              </a:solidFill>
              <a:latin typeface="Gill Sans MT" panose="020B0502020104020203" pitchFamily="34" charset="77"/>
            </a:endParaRPr>
          </a:p>
          <a:p>
            <a:pPr defTabSz="291632">
              <a:spcBef>
                <a:spcPts val="1195"/>
              </a:spcBef>
              <a:buFont typeface="Systeemlettertype regulier"/>
              <a:buChar char="-"/>
              <a:defRPr sz="2900"/>
            </a:pPr>
            <a:r>
              <a:rPr lang="nl-NL" b="1" dirty="0">
                <a:solidFill>
                  <a:srgbClr val="0070C0"/>
                </a:solidFill>
                <a:latin typeface="Gill Sans MT" panose="020B0502020104020203" pitchFamily="34" charset="77"/>
              </a:rPr>
              <a:t>Organisatie </a:t>
            </a:r>
            <a:r>
              <a:rPr lang="nl-NL" dirty="0">
                <a:solidFill>
                  <a:schemeClr val="tx1">
                    <a:lumMod val="65000"/>
                    <a:lumOff val="35000"/>
                  </a:schemeClr>
                </a:solidFill>
                <a:latin typeface="Gill Sans MT" panose="020B0502020104020203" pitchFamily="34" charset="77"/>
              </a:rPr>
              <a:t>=</a:t>
            </a:r>
            <a:r>
              <a:rPr lang="nl-NL" b="1" dirty="0">
                <a:solidFill>
                  <a:srgbClr val="0070C0"/>
                </a:solidFill>
                <a:latin typeface="Gill Sans MT" panose="020B0502020104020203" pitchFamily="34" charset="77"/>
              </a:rPr>
              <a:t> </a:t>
            </a:r>
            <a:r>
              <a:rPr lang="nl-NL" dirty="0">
                <a:solidFill>
                  <a:schemeClr val="tx1">
                    <a:lumMod val="65000"/>
                    <a:lumOff val="35000"/>
                  </a:schemeClr>
                </a:solidFill>
                <a:latin typeface="Gill Sans MT" panose="020B0502020104020203" pitchFamily="34" charset="77"/>
              </a:rPr>
              <a:t>palliatieve netwerken: ZH met palliatieve eenheden, WZC, palliatieve thuiszorg, palliatieve dagcentra.</a:t>
            </a:r>
            <a:endParaRPr lang="nl-NL" b="1" dirty="0">
              <a:solidFill>
                <a:srgbClr val="C00000"/>
              </a:solidFill>
              <a:latin typeface="Gill Sans MT" panose="020B0502020104020203" pitchFamily="34" charset="77"/>
            </a:endParaRPr>
          </a:p>
          <a:p>
            <a:pPr lvl="1" defTabSz="291632">
              <a:spcBef>
                <a:spcPts val="1195"/>
              </a:spcBef>
              <a:buFont typeface="Systeemlettertype regulier"/>
              <a:buChar char="-"/>
              <a:defRPr sz="2900"/>
            </a:pPr>
            <a:r>
              <a:rPr lang="nl-NL" sz="2800" dirty="0">
                <a:solidFill>
                  <a:schemeClr val="tx1">
                    <a:lumMod val="65000"/>
                    <a:lumOff val="35000"/>
                  </a:schemeClr>
                </a:solidFill>
                <a:latin typeface="Gill Sans MT" panose="020B0502020104020203" pitchFamily="34" charset="77"/>
              </a:rPr>
              <a:t>Indien conventionele palliatieve zorg faalt (</a:t>
            </a:r>
            <a:r>
              <a:rPr lang="nl-NL" sz="2800" dirty="0">
                <a:solidFill>
                  <a:schemeClr val="tx2"/>
                </a:solidFill>
                <a:latin typeface="Gill Sans MT" panose="020B0502020104020203" pitchFamily="34" charset="77"/>
              </a:rPr>
              <a:t>extreme dyspneu, terminale verwardheid, persisterende hevige pijn etc.)           ‘</a:t>
            </a:r>
            <a:r>
              <a:rPr lang="nl-NL" sz="2800" b="1" dirty="0">
                <a:solidFill>
                  <a:srgbClr val="0070C0"/>
                </a:solidFill>
                <a:latin typeface="Gill Sans MT" panose="020B0502020104020203" pitchFamily="34" charset="77"/>
              </a:rPr>
              <a:t>palliatieve sedatie’ </a:t>
            </a:r>
            <a:r>
              <a:rPr lang="nl-NL" sz="2800" dirty="0">
                <a:solidFill>
                  <a:schemeClr val="tx1">
                    <a:lumMod val="65000"/>
                    <a:lumOff val="35000"/>
                  </a:schemeClr>
                </a:solidFill>
                <a:latin typeface="Gill Sans MT" panose="020B0502020104020203" pitchFamily="34" charset="77"/>
              </a:rPr>
              <a:t>in de laatste levensfase .</a:t>
            </a:r>
          </a:p>
        </p:txBody>
      </p:sp>
      <p:pic>
        <p:nvPicPr>
          <p:cNvPr id="4" name="Afbeelding 3">
            <a:extLst>
              <a:ext uri="{FF2B5EF4-FFF2-40B4-BE49-F238E27FC236}">
                <a16:creationId xmlns:a16="http://schemas.microsoft.com/office/drawing/2014/main" id="{BE3E0A54-00F1-4B83-9FE1-EAD90906132A}"/>
              </a:ext>
            </a:extLst>
          </p:cNvPr>
          <p:cNvPicPr>
            <a:picLocks noChangeAspect="1"/>
          </p:cNvPicPr>
          <p:nvPr/>
        </p:nvPicPr>
        <p:blipFill>
          <a:blip r:embed="rId3"/>
          <a:stretch>
            <a:fillRect/>
          </a:stretch>
        </p:blipFill>
        <p:spPr>
          <a:xfrm>
            <a:off x="0" y="0"/>
            <a:ext cx="1929502" cy="6858000"/>
          </a:xfrm>
          <a:prstGeom prst="rect">
            <a:avLst/>
          </a:prstGeom>
        </p:spPr>
      </p:pic>
      <p:cxnSp>
        <p:nvCxnSpPr>
          <p:cNvPr id="9" name="Rechte verbindingslijn met pijl 8">
            <a:extLst>
              <a:ext uri="{FF2B5EF4-FFF2-40B4-BE49-F238E27FC236}">
                <a16:creationId xmlns:a16="http://schemas.microsoft.com/office/drawing/2014/main" id="{39883208-D6C0-E7E9-B382-B801A80A83A1}"/>
              </a:ext>
            </a:extLst>
          </p:cNvPr>
          <p:cNvCxnSpPr/>
          <p:nvPr/>
        </p:nvCxnSpPr>
        <p:spPr>
          <a:xfrm>
            <a:off x="6578566" y="3417809"/>
            <a:ext cx="73793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Rechte verbindingslijn met pijl 1">
            <a:extLst>
              <a:ext uri="{FF2B5EF4-FFF2-40B4-BE49-F238E27FC236}">
                <a16:creationId xmlns:a16="http://schemas.microsoft.com/office/drawing/2014/main" id="{A3BAD348-3CB8-91D2-6D03-E8C0F4859F32}"/>
              </a:ext>
            </a:extLst>
          </p:cNvPr>
          <p:cNvCxnSpPr/>
          <p:nvPr/>
        </p:nvCxnSpPr>
        <p:spPr>
          <a:xfrm>
            <a:off x="3856439" y="5661391"/>
            <a:ext cx="73793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B0B759C7-44B8-FF7A-C55D-969ECD4CF344}"/>
              </a:ext>
            </a:extLst>
          </p:cNvPr>
          <p:cNvCxnSpPr/>
          <p:nvPr/>
        </p:nvCxnSpPr>
        <p:spPr>
          <a:xfrm>
            <a:off x="3721539" y="2453477"/>
            <a:ext cx="73793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8064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84B4-7A04-5A34-B1A5-814686064798}"/>
            </a:ext>
          </a:extLst>
        </p:cNvPr>
        <p:cNvGrpSpPr/>
        <p:nvPr/>
      </p:nvGrpSpPr>
      <p:grpSpPr>
        <a:xfrm>
          <a:off x="0" y="0"/>
          <a:ext cx="0" cy="0"/>
          <a:chOff x="0" y="0"/>
          <a:chExt cx="0" cy="0"/>
        </a:xfrm>
      </p:grpSpPr>
      <p:sp>
        <p:nvSpPr>
          <p:cNvPr id="271" name="Shape 271">
            <a:extLst>
              <a:ext uri="{FF2B5EF4-FFF2-40B4-BE49-F238E27FC236}">
                <a16:creationId xmlns:a16="http://schemas.microsoft.com/office/drawing/2014/main" id="{06238345-2F86-F4A5-6ACA-4027A4B7A640}"/>
              </a:ext>
            </a:extLst>
          </p:cNvPr>
          <p:cNvSpPr>
            <a:spLocks noGrp="1"/>
          </p:cNvSpPr>
          <p:nvPr>
            <p:ph type="title"/>
          </p:nvPr>
        </p:nvSpPr>
        <p:spPr>
          <a:xfrm>
            <a:off x="2149186" y="605775"/>
            <a:ext cx="9506405" cy="1117311"/>
          </a:xfrm>
          <a:prstGeom prst="rect">
            <a:avLst/>
          </a:prstGeom>
        </p:spPr>
        <p:txBody>
          <a:bodyPr>
            <a:normAutofit fontScale="90000"/>
          </a:bodyPr>
          <a:lstStyle/>
          <a:p>
            <a:pPr algn="ctr">
              <a:defRPr sz="4800"/>
            </a:pPr>
            <a:r>
              <a:rPr lang="nl-NL" sz="4000" b="1" dirty="0">
                <a:solidFill>
                  <a:srgbClr val="0070C0"/>
                </a:solidFill>
                <a:latin typeface="Gill Sans MT" panose="020B0502020104020203" pitchFamily="34" charset="77"/>
              </a:rPr>
              <a:t>Palliatieve </a:t>
            </a:r>
            <a:r>
              <a:rPr lang="nl-NL" sz="4000" b="1" i="1" dirty="0">
                <a:solidFill>
                  <a:srgbClr val="0070C0"/>
                </a:solidFill>
                <a:latin typeface="Gill Sans MT" panose="020B0502020104020203" pitchFamily="34" charset="77"/>
              </a:rPr>
              <a:t>‘continue diepe’ </a:t>
            </a:r>
            <a:r>
              <a:rPr lang="nl-NL" sz="4000" b="1" dirty="0">
                <a:solidFill>
                  <a:srgbClr val="0070C0"/>
                </a:solidFill>
                <a:latin typeface="Gill Sans MT" panose="020B0502020104020203" pitchFamily="34" charset="77"/>
              </a:rPr>
              <a:t>sedatie</a:t>
            </a:r>
            <a:br>
              <a:rPr lang="nl-NL" sz="4000" b="1" dirty="0">
                <a:solidFill>
                  <a:srgbClr val="0070C0"/>
                </a:solidFill>
                <a:latin typeface="Gill Sans MT" panose="020B0502020104020203" pitchFamily="34" charset="77"/>
              </a:rPr>
            </a:br>
            <a:r>
              <a:rPr lang="nl-NL" sz="4000" b="1" dirty="0">
                <a:solidFill>
                  <a:srgbClr val="0070C0"/>
                </a:solidFill>
                <a:latin typeface="Gill Sans MT" panose="020B0502020104020203" pitchFamily="34" charset="77"/>
              </a:rPr>
              <a:t>= ultieme symptoombestrijding </a:t>
            </a:r>
          </a:p>
        </p:txBody>
      </p:sp>
      <p:sp>
        <p:nvSpPr>
          <p:cNvPr id="272" name="Shape 272">
            <a:extLst>
              <a:ext uri="{FF2B5EF4-FFF2-40B4-BE49-F238E27FC236}">
                <a16:creationId xmlns:a16="http://schemas.microsoft.com/office/drawing/2014/main" id="{5ADD6D50-E32C-F153-B717-60BFA2E57412}"/>
              </a:ext>
            </a:extLst>
          </p:cNvPr>
          <p:cNvSpPr>
            <a:spLocks noGrp="1"/>
          </p:cNvSpPr>
          <p:nvPr>
            <p:ph type="body" idx="1"/>
          </p:nvPr>
        </p:nvSpPr>
        <p:spPr>
          <a:xfrm>
            <a:off x="2331282" y="1999387"/>
            <a:ext cx="9506405" cy="4252838"/>
          </a:xfrm>
          <a:prstGeom prst="rect">
            <a:avLst/>
          </a:prstGeom>
        </p:spPr>
        <p:txBody>
          <a:bodyPr>
            <a:normAutofit/>
          </a:bodyPr>
          <a:lstStyle/>
          <a:p>
            <a:pPr marL="0" indent="0" defTabSz="275202">
              <a:spcBef>
                <a:spcPts val="1125"/>
              </a:spcBef>
              <a:buNone/>
              <a:defRPr sz="2800"/>
            </a:pPr>
            <a:r>
              <a:rPr lang="nl-NL" sz="2500" dirty="0">
                <a:solidFill>
                  <a:schemeClr val="tx2"/>
                </a:solidFill>
                <a:latin typeface="Gill Sans MT" panose="020B0502020104020203" pitchFamily="34" charset="77"/>
              </a:rPr>
              <a:t>Patiënt wordt </a:t>
            </a:r>
            <a:r>
              <a:rPr lang="nl-NL" sz="2500" b="1" dirty="0">
                <a:solidFill>
                  <a:srgbClr val="C00000"/>
                </a:solidFill>
                <a:latin typeface="Gill Sans MT" panose="020B0502020104020203" pitchFamily="34" charset="77"/>
              </a:rPr>
              <a:t>volledig buiten bewustzijn</a:t>
            </a:r>
            <a:r>
              <a:rPr lang="nl-NL" sz="2500" dirty="0">
                <a:solidFill>
                  <a:srgbClr val="C00000"/>
                </a:solidFill>
                <a:latin typeface="Gill Sans MT" panose="020B0502020104020203" pitchFamily="34" charset="77"/>
              </a:rPr>
              <a:t> </a:t>
            </a:r>
            <a:r>
              <a:rPr lang="nl-NL" sz="2500" dirty="0">
                <a:solidFill>
                  <a:schemeClr val="tx2"/>
                </a:solidFill>
                <a:latin typeface="Gill Sans MT" panose="020B0502020104020203" pitchFamily="34" charset="77"/>
              </a:rPr>
              <a:t>gebracht zodat hij zijn ondraaglijk lijden niet meer bewust kan meemaken en dit tot aan zijn </a:t>
            </a:r>
            <a:r>
              <a:rPr lang="nl-NL" sz="2500" b="1" dirty="0">
                <a:solidFill>
                  <a:srgbClr val="C00000"/>
                </a:solidFill>
                <a:latin typeface="Gill Sans MT" panose="020B0502020104020203" pitchFamily="34" charset="77"/>
              </a:rPr>
              <a:t>spontaan</a:t>
            </a:r>
            <a:r>
              <a:rPr lang="nl-NL" sz="2500" dirty="0">
                <a:solidFill>
                  <a:schemeClr val="tx2"/>
                </a:solidFill>
                <a:latin typeface="Gill Sans MT" panose="020B0502020104020203" pitchFamily="34" charset="77"/>
              </a:rPr>
              <a:t> overlijden.</a:t>
            </a:r>
          </a:p>
          <a:p>
            <a:pPr marL="628180" lvl="1" indent="-269221" defTabSz="275202">
              <a:spcBef>
                <a:spcPts val="1125"/>
              </a:spcBef>
              <a:buChar char="-"/>
              <a:defRPr sz="2800"/>
            </a:pPr>
            <a:r>
              <a:rPr lang="nl-NL" sz="2500" dirty="0">
                <a:solidFill>
                  <a:schemeClr val="tx2"/>
                </a:solidFill>
                <a:latin typeface="Gill Sans MT" panose="020B0502020104020203" pitchFamily="34" charset="77"/>
              </a:rPr>
              <a:t>Toegepast bij patiënten die </a:t>
            </a:r>
            <a:r>
              <a:rPr lang="nl-NL" sz="2500" b="1" dirty="0">
                <a:solidFill>
                  <a:srgbClr val="0070C0"/>
                </a:solidFill>
                <a:latin typeface="Gill Sans MT" panose="020B0502020104020203" pitchFamily="34" charset="77"/>
              </a:rPr>
              <a:t>stervende zijn </a:t>
            </a:r>
            <a:r>
              <a:rPr lang="nl-NL" sz="2500" dirty="0">
                <a:solidFill>
                  <a:schemeClr val="tx2"/>
                </a:solidFill>
                <a:latin typeface="Gill Sans MT" panose="020B0502020104020203" pitchFamily="34" charset="77"/>
              </a:rPr>
              <a:t>(= max 2 weken).</a:t>
            </a:r>
          </a:p>
          <a:p>
            <a:pPr marL="628180" lvl="1" indent="-269221" defTabSz="275202">
              <a:spcBef>
                <a:spcPts val="1125"/>
              </a:spcBef>
              <a:buFont typeface="Arial" panose="020B0604020202020204" pitchFamily="34" charset="0"/>
              <a:buChar char="-"/>
              <a:defRPr sz="2800"/>
            </a:pPr>
            <a:r>
              <a:rPr lang="nl-NL" sz="2500" b="1" dirty="0">
                <a:solidFill>
                  <a:srgbClr val="0070C0"/>
                </a:solidFill>
                <a:latin typeface="Gill Sans MT" panose="020B0502020104020203" pitchFamily="34" charset="77"/>
              </a:rPr>
              <a:t>Akkoord</a:t>
            </a:r>
            <a:r>
              <a:rPr lang="nl-NL" sz="2500" dirty="0">
                <a:solidFill>
                  <a:schemeClr val="tx2"/>
                </a:solidFill>
                <a:latin typeface="Gill Sans MT" panose="020B0502020104020203" pitchFamily="34" charset="77"/>
              </a:rPr>
              <a:t> van de patiënt of zijn vertegenwoordiger en/of zijn familie </a:t>
            </a:r>
            <a:r>
              <a:rPr lang="nl-NL" sz="2500" b="1" dirty="0">
                <a:solidFill>
                  <a:srgbClr val="C00000"/>
                </a:solidFill>
                <a:latin typeface="Gill Sans MT" panose="020B0502020104020203" pitchFamily="34" charset="77"/>
              </a:rPr>
              <a:t>(wet </a:t>
            </a:r>
            <a:r>
              <a:rPr lang="nl-NL" sz="2500" b="1" dirty="0" err="1">
                <a:solidFill>
                  <a:srgbClr val="C00000"/>
                </a:solidFill>
                <a:latin typeface="Gill Sans MT" panose="020B0502020104020203" pitchFamily="34" charset="77"/>
              </a:rPr>
              <a:t>patiëntenrechten</a:t>
            </a:r>
            <a:r>
              <a:rPr lang="nl-NL" sz="2500" b="1" dirty="0">
                <a:solidFill>
                  <a:srgbClr val="C00000"/>
                </a:solidFill>
                <a:latin typeface="Gill Sans MT" panose="020B0502020104020203" pitchFamily="34" charset="77"/>
              </a:rPr>
              <a:t>)</a:t>
            </a:r>
            <a:endParaRPr lang="nl-NL" sz="2500" dirty="0">
              <a:solidFill>
                <a:schemeClr val="tx2"/>
              </a:solidFill>
              <a:latin typeface="Gill Sans MT" panose="020B0502020104020203" pitchFamily="34" charset="77"/>
            </a:endParaRPr>
          </a:p>
          <a:p>
            <a:pPr marL="628180" lvl="1" indent="-269221" defTabSz="275202">
              <a:spcBef>
                <a:spcPts val="1125"/>
              </a:spcBef>
              <a:buFont typeface="Arial" panose="020B0604020202020204" pitchFamily="34" charset="0"/>
              <a:buChar char="-"/>
              <a:defRPr sz="2800"/>
            </a:pPr>
            <a:r>
              <a:rPr lang="nl-NL" sz="2500" b="1" dirty="0">
                <a:solidFill>
                  <a:srgbClr val="0070C0"/>
                </a:solidFill>
                <a:latin typeface="Gill Sans MT" panose="020B0502020104020203" pitchFamily="34" charset="77"/>
              </a:rPr>
              <a:t>Gecombineerd</a:t>
            </a:r>
            <a:r>
              <a:rPr lang="nl-NL" sz="2500" dirty="0">
                <a:solidFill>
                  <a:srgbClr val="0070C0"/>
                </a:solidFill>
                <a:latin typeface="Gill Sans MT" panose="020B0502020104020203" pitchFamily="34" charset="77"/>
              </a:rPr>
              <a:t> </a:t>
            </a:r>
            <a:r>
              <a:rPr lang="nl-NL" sz="2500" dirty="0">
                <a:solidFill>
                  <a:schemeClr val="tx2"/>
                </a:solidFill>
                <a:latin typeface="Gill Sans MT" panose="020B0502020104020203" pitchFamily="34" charset="77"/>
              </a:rPr>
              <a:t>met het staken van toediening kunstmatige voeding en vocht. </a:t>
            </a:r>
          </a:p>
          <a:p>
            <a:pPr marL="628180" lvl="1" indent="-269221" defTabSz="275202">
              <a:spcBef>
                <a:spcPts val="1125"/>
              </a:spcBef>
              <a:buFont typeface="Arial" panose="020B0604020202020204" pitchFamily="34" charset="0"/>
              <a:buChar char="-"/>
              <a:defRPr sz="2800"/>
            </a:pPr>
            <a:r>
              <a:rPr lang="nl-NL" sz="2500" b="1" dirty="0">
                <a:solidFill>
                  <a:srgbClr val="0070C0"/>
                </a:solidFill>
                <a:latin typeface="Gill Sans MT" panose="020B0502020104020203" pitchFamily="34" charset="77"/>
              </a:rPr>
              <a:t>Communicatie</a:t>
            </a:r>
            <a:r>
              <a:rPr lang="nl-NL" sz="2500" dirty="0">
                <a:solidFill>
                  <a:schemeClr val="tx2"/>
                </a:solidFill>
                <a:latin typeface="Gill Sans MT" panose="020B0502020104020203" pitchFamily="34" charset="77"/>
              </a:rPr>
              <a:t> met het zorgpersoneel en familie en naasten van de patiënt.</a:t>
            </a:r>
          </a:p>
          <a:p>
            <a:pPr marL="628180" lvl="1" indent="-269221" defTabSz="275202">
              <a:spcBef>
                <a:spcPts val="1125"/>
              </a:spcBef>
              <a:buChar char="-"/>
              <a:defRPr sz="2800"/>
            </a:pPr>
            <a:endParaRPr lang="nl-NL" sz="2500" dirty="0">
              <a:solidFill>
                <a:schemeClr val="tx2"/>
              </a:solidFill>
              <a:latin typeface="Gill Sans MT" panose="020B0502020104020203" pitchFamily="34" charset="77"/>
            </a:endParaRPr>
          </a:p>
        </p:txBody>
      </p:sp>
      <p:pic>
        <p:nvPicPr>
          <p:cNvPr id="4" name="Afbeelding 3">
            <a:extLst>
              <a:ext uri="{FF2B5EF4-FFF2-40B4-BE49-F238E27FC236}">
                <a16:creationId xmlns:a16="http://schemas.microsoft.com/office/drawing/2014/main" id="{1B9B82BC-A3CE-E7B6-68A3-15B890AC087A}"/>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191115198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a:xfrm>
            <a:off x="2552955" y="243047"/>
            <a:ext cx="9448801" cy="1028897"/>
          </a:xfrm>
          <a:prstGeom prst="rect">
            <a:avLst/>
          </a:prstGeom>
        </p:spPr>
        <p:txBody>
          <a:bodyPr>
            <a:noAutofit/>
          </a:bodyPr>
          <a:lstStyle>
            <a:lvl1pPr marL="889000" indent="-25400" algn="l">
              <a:spcBef>
                <a:spcPts val="4200"/>
              </a:spcBef>
              <a:buSzPct val="100000"/>
              <a:buAutoNum type="romanUcPeriod" startAt="3"/>
              <a:defRPr sz="6800">
                <a:latin typeface="Gill Sans"/>
                <a:ea typeface="Gill Sans"/>
                <a:cs typeface="Gill Sans"/>
                <a:sym typeface="Gill Sans"/>
              </a:defRPr>
            </a:lvl1pPr>
          </a:lstStyle>
          <a:p>
            <a:pPr marL="514350" marR="0" lvl="0" indent="-514350" algn="ctr" defTabSz="914400" eaLnBrk="1" fontAlgn="auto" latinLnBrk="0" hangingPunct="1">
              <a:lnSpc>
                <a:spcPct val="100000"/>
              </a:lnSpc>
              <a:spcBef>
                <a:spcPts val="0"/>
              </a:spcBef>
              <a:spcAft>
                <a:spcPts val="0"/>
              </a:spcAft>
              <a:buClr>
                <a:srgbClr val="C00000"/>
              </a:buClr>
              <a:buSzTx/>
              <a:buFont typeface="+mj-lt"/>
              <a:buAutoNum type="arabicPeriod" startAt="3"/>
              <a:tabLst/>
              <a:defRPr/>
            </a:pPr>
            <a:r>
              <a:rPr lang="nl-NL" sz="3000" b="1" dirty="0">
                <a:solidFill>
                  <a:srgbClr val="C00000"/>
                </a:solidFill>
                <a:latin typeface="Gill Sans" charset="0"/>
                <a:ea typeface="Verdana" panose="020B0604030504040204" pitchFamily="34" charset="0"/>
                <a:cs typeface="Gill Sans" charset="0"/>
              </a:rPr>
              <a:t>Wet euthanasie (2002 – 2016 – 2020 - 2024)</a:t>
            </a:r>
            <a:endParaRPr lang="nl-NL" sz="3000" b="1" dirty="0">
              <a:solidFill>
                <a:schemeClr val="tx1">
                  <a:lumMod val="65000"/>
                  <a:lumOff val="35000"/>
                </a:schemeClr>
              </a:solidFill>
            </a:endParaRPr>
          </a:p>
        </p:txBody>
      </p:sp>
      <p:sp>
        <p:nvSpPr>
          <p:cNvPr id="299" name="Shape 299"/>
          <p:cNvSpPr>
            <a:spLocks noGrp="1"/>
          </p:cNvSpPr>
          <p:nvPr>
            <p:ph type="body" idx="1"/>
          </p:nvPr>
        </p:nvSpPr>
        <p:spPr>
          <a:xfrm>
            <a:off x="2552955" y="2883330"/>
            <a:ext cx="9448800" cy="2972063"/>
          </a:xfrm>
          <a:prstGeom prst="rect">
            <a:avLst/>
          </a:prstGeom>
        </p:spPr>
        <p:txBody>
          <a:bodyPr anchor="t">
            <a:normAutofit fontScale="40000" lnSpcReduction="20000"/>
          </a:bodyPr>
          <a:lstStyle/>
          <a:p>
            <a:pPr marL="785785" lvl="2" indent="-160729">
              <a:lnSpc>
                <a:spcPct val="150000"/>
              </a:lnSpc>
              <a:buSzPct val="100000"/>
              <a:buFont typeface="Arial"/>
              <a:buAutoNum type="arabicPeriod"/>
              <a:defRPr sz="4700">
                <a:latin typeface="Gill Sans"/>
                <a:ea typeface="Gill Sans"/>
                <a:cs typeface="Gill Sans"/>
                <a:sym typeface="Gill Sans"/>
              </a:defRPr>
            </a:pPr>
            <a:r>
              <a:rPr lang="nl-BE" dirty="0">
                <a:solidFill>
                  <a:schemeClr val="tx2"/>
                </a:solidFill>
              </a:rPr>
              <a:t> </a:t>
            </a:r>
            <a:r>
              <a:rPr lang="nl-BE" b="1" dirty="0">
                <a:solidFill>
                  <a:schemeClr val="tx2">
                    <a:lumMod val="65000"/>
                    <a:lumOff val="35000"/>
                  </a:schemeClr>
                </a:solidFill>
              </a:rPr>
              <a:t>‘</a:t>
            </a:r>
            <a:r>
              <a:rPr lang="nl-BE" sz="5100" b="1" dirty="0">
                <a:solidFill>
                  <a:schemeClr val="tx1">
                    <a:lumMod val="65000"/>
                    <a:lumOff val="35000"/>
                  </a:schemeClr>
                </a:solidFill>
              </a:rPr>
              <a:t>Voorafgaande</a:t>
            </a:r>
            <a:r>
              <a:rPr lang="nl-BE" sz="5100" dirty="0">
                <a:solidFill>
                  <a:schemeClr val="tx1">
                    <a:lumMod val="65000"/>
                    <a:lumOff val="35000"/>
                  </a:schemeClr>
                </a:solidFill>
              </a:rPr>
              <a:t>’ wilsverklaring euthanasie </a:t>
            </a:r>
            <a:r>
              <a:rPr lang="nl-BE" sz="5100" b="1" dirty="0">
                <a:solidFill>
                  <a:srgbClr val="0070C0"/>
                </a:solidFill>
              </a:rPr>
              <a:t>(1%)</a:t>
            </a:r>
          </a:p>
          <a:p>
            <a:pPr marL="1996656" lvl="5" indent="0">
              <a:lnSpc>
                <a:spcPct val="150000"/>
              </a:lnSpc>
              <a:buSzPct val="100000"/>
              <a:buNone/>
              <a:defRPr sz="4700">
                <a:latin typeface="Gill Sans"/>
                <a:ea typeface="Gill Sans"/>
                <a:cs typeface="Gill Sans"/>
                <a:sym typeface="Gill Sans"/>
              </a:defRPr>
            </a:pPr>
            <a:r>
              <a:rPr lang="nl-BE" sz="5100" dirty="0">
                <a:solidFill>
                  <a:schemeClr val="tx1">
                    <a:lumMod val="65000"/>
                    <a:lumOff val="35000"/>
                  </a:schemeClr>
                </a:solidFill>
              </a:rPr>
              <a:t>    = onomkeerbaar coma!</a:t>
            </a:r>
          </a:p>
          <a:p>
            <a:pPr marL="1996656" lvl="5" indent="0">
              <a:lnSpc>
                <a:spcPct val="150000"/>
              </a:lnSpc>
              <a:buSzPct val="100000"/>
              <a:buNone/>
              <a:defRPr sz="4700">
                <a:latin typeface="Gill Sans"/>
                <a:ea typeface="Gill Sans"/>
                <a:cs typeface="Gill Sans"/>
                <a:sym typeface="Gill Sans"/>
              </a:defRPr>
            </a:pPr>
            <a:r>
              <a:rPr lang="nl-BE" sz="5100" dirty="0">
                <a:solidFill>
                  <a:schemeClr val="tx1">
                    <a:lumMod val="65000"/>
                    <a:lumOff val="35000"/>
                  </a:schemeClr>
                </a:solidFill>
              </a:rPr>
              <a:t>     = Wetsvoorstel            definitieve wilsonbekwaamheid</a:t>
            </a:r>
          </a:p>
          <a:p>
            <a:pPr marL="785785" lvl="2" indent="-160729">
              <a:lnSpc>
                <a:spcPct val="150000"/>
              </a:lnSpc>
              <a:buSzPct val="100000"/>
              <a:buFont typeface="Arial"/>
              <a:buAutoNum type="arabicPeriod"/>
              <a:defRPr sz="4700">
                <a:latin typeface="Gill Sans"/>
                <a:ea typeface="Gill Sans"/>
                <a:cs typeface="Gill Sans"/>
                <a:sym typeface="Gill Sans"/>
              </a:defRPr>
            </a:pPr>
            <a:r>
              <a:rPr lang="nl-BE" sz="5100" dirty="0">
                <a:solidFill>
                  <a:schemeClr val="tx2"/>
                </a:solidFill>
              </a:rPr>
              <a:t> </a:t>
            </a:r>
            <a:r>
              <a:rPr lang="nl-BE" sz="5100" b="1" dirty="0">
                <a:solidFill>
                  <a:schemeClr val="tx1">
                    <a:lumMod val="65000"/>
                    <a:lumOff val="35000"/>
                  </a:schemeClr>
                </a:solidFill>
              </a:rPr>
              <a:t>‘Actueel’ </a:t>
            </a:r>
            <a:r>
              <a:rPr lang="nl-BE" sz="5100" dirty="0">
                <a:solidFill>
                  <a:schemeClr val="tx1">
                    <a:lumMod val="65000"/>
                    <a:lumOff val="35000"/>
                  </a:schemeClr>
                </a:solidFill>
              </a:rPr>
              <a:t>euthanasieverzoek</a:t>
            </a:r>
            <a:r>
              <a:rPr lang="nl-BE" sz="5100" dirty="0">
                <a:solidFill>
                  <a:schemeClr val="tx2">
                    <a:lumMod val="65000"/>
                    <a:lumOff val="35000"/>
                  </a:schemeClr>
                </a:solidFill>
              </a:rPr>
              <a:t> </a:t>
            </a:r>
            <a:r>
              <a:rPr lang="nl-BE" sz="5100" b="1" dirty="0">
                <a:solidFill>
                  <a:srgbClr val="0070C0"/>
                </a:solidFill>
              </a:rPr>
              <a:t>(99%)</a:t>
            </a:r>
          </a:p>
          <a:p>
            <a:pPr marL="1996656" lvl="5" indent="0">
              <a:lnSpc>
                <a:spcPct val="150000"/>
              </a:lnSpc>
              <a:buSzPct val="100000"/>
              <a:buNone/>
              <a:defRPr sz="4700">
                <a:latin typeface="Gill Sans"/>
                <a:ea typeface="Gill Sans"/>
                <a:cs typeface="Gill Sans"/>
                <a:sym typeface="Gill Sans"/>
              </a:defRPr>
            </a:pPr>
            <a:r>
              <a:rPr lang="nl-BE" sz="5100" dirty="0">
                <a:solidFill>
                  <a:schemeClr val="tx2">
                    <a:lumMod val="65000"/>
                    <a:lumOff val="35000"/>
                  </a:schemeClr>
                </a:solidFill>
              </a:rPr>
              <a:t>    </a:t>
            </a:r>
            <a:r>
              <a:rPr lang="nl-BE" sz="5100" dirty="0">
                <a:solidFill>
                  <a:schemeClr val="tx1">
                    <a:lumMod val="65000"/>
                    <a:lumOff val="35000"/>
                  </a:schemeClr>
                </a:solidFill>
              </a:rPr>
              <a:t>= Wils(handelings)bekwame patiënt. </a:t>
            </a:r>
          </a:p>
          <a:p>
            <a:pPr marL="1996656" lvl="5" indent="0">
              <a:lnSpc>
                <a:spcPct val="150000"/>
              </a:lnSpc>
              <a:buSzPct val="100000"/>
              <a:buNone/>
              <a:defRPr sz="4700">
                <a:latin typeface="Gill Sans"/>
                <a:ea typeface="Gill Sans"/>
                <a:cs typeface="Gill Sans"/>
                <a:sym typeface="Gill Sans"/>
              </a:defRPr>
            </a:pPr>
            <a:r>
              <a:rPr lang="nl-BE" sz="5100" dirty="0">
                <a:solidFill>
                  <a:schemeClr val="tx2">
                    <a:lumMod val="65000"/>
                    <a:lumOff val="35000"/>
                  </a:schemeClr>
                </a:solidFill>
              </a:rPr>
              <a:t>    </a:t>
            </a:r>
            <a:r>
              <a:rPr lang="nl-BE" sz="5100" dirty="0">
                <a:solidFill>
                  <a:schemeClr val="tx1">
                    <a:lumMod val="65000"/>
                    <a:lumOff val="35000"/>
                  </a:schemeClr>
                </a:solidFill>
              </a:rPr>
              <a:t>= Kan </a:t>
            </a:r>
            <a:r>
              <a:rPr lang="nl-BE" sz="5100" b="1" dirty="0">
                <a:solidFill>
                  <a:srgbClr val="0070C0"/>
                </a:solidFill>
              </a:rPr>
              <a:t>niet voorafgaandelijk </a:t>
            </a:r>
            <a:r>
              <a:rPr lang="nl-BE" sz="5100" dirty="0">
                <a:solidFill>
                  <a:schemeClr val="tx1">
                    <a:lumMod val="65000"/>
                    <a:lumOff val="35000"/>
                  </a:schemeClr>
                </a:solidFill>
              </a:rPr>
              <a:t>worden opgesteld</a:t>
            </a:r>
          </a:p>
        </p:txBody>
      </p:sp>
      <p:pic>
        <p:nvPicPr>
          <p:cNvPr id="4" name="Afbeelding 3">
            <a:extLst>
              <a:ext uri="{FF2B5EF4-FFF2-40B4-BE49-F238E27FC236}">
                <a16:creationId xmlns:a16="http://schemas.microsoft.com/office/drawing/2014/main" id="{9F682A83-FAD0-6741-8F94-8DBF616A8AE8}"/>
              </a:ext>
            </a:extLst>
          </p:cNvPr>
          <p:cNvPicPr>
            <a:picLocks noChangeAspect="1"/>
          </p:cNvPicPr>
          <p:nvPr/>
        </p:nvPicPr>
        <p:blipFill>
          <a:blip r:embed="rId3"/>
          <a:stretch>
            <a:fillRect/>
          </a:stretch>
        </p:blipFill>
        <p:spPr>
          <a:xfrm>
            <a:off x="0" y="0"/>
            <a:ext cx="1929502" cy="6858000"/>
          </a:xfrm>
          <a:prstGeom prst="rect">
            <a:avLst/>
          </a:prstGeom>
        </p:spPr>
      </p:pic>
      <p:cxnSp>
        <p:nvCxnSpPr>
          <p:cNvPr id="3" name="Rechte verbindingslijn met pijl 2">
            <a:extLst>
              <a:ext uri="{FF2B5EF4-FFF2-40B4-BE49-F238E27FC236}">
                <a16:creationId xmlns:a16="http://schemas.microsoft.com/office/drawing/2014/main" id="{788EFE35-E917-A64D-A1FC-C87647F29759}"/>
              </a:ext>
            </a:extLst>
          </p:cNvPr>
          <p:cNvCxnSpPr>
            <a:cxnSpLocks/>
          </p:cNvCxnSpPr>
          <p:nvPr/>
        </p:nvCxnSpPr>
        <p:spPr>
          <a:xfrm>
            <a:off x="4286481" y="3429000"/>
            <a:ext cx="0" cy="940361"/>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A0DB4A30-1689-804E-A7C8-727FEF125B06}"/>
              </a:ext>
            </a:extLst>
          </p:cNvPr>
          <p:cNvSpPr txBox="1"/>
          <p:nvPr/>
        </p:nvSpPr>
        <p:spPr>
          <a:xfrm>
            <a:off x="2552955" y="1534532"/>
            <a:ext cx="9448800" cy="954107"/>
          </a:xfrm>
          <a:prstGeom prst="rect">
            <a:avLst/>
          </a:prstGeom>
          <a:noFill/>
          <a:ln w="25400">
            <a:solidFill>
              <a:schemeClr val="tx2">
                <a:lumMod val="65000"/>
                <a:lumOff val="35000"/>
              </a:schemeClr>
            </a:solidFill>
          </a:ln>
        </p:spPr>
        <p:txBody>
          <a:bodyPr wrap="square" rtlCol="0">
            <a:spAutoFit/>
          </a:bodyPr>
          <a:lstStyle/>
          <a:p>
            <a:r>
              <a:rPr lang="nl-BE" sz="2800" b="1" dirty="0">
                <a:solidFill>
                  <a:schemeClr val="tx1">
                    <a:lumMod val="65000"/>
                    <a:lumOff val="35000"/>
                  </a:schemeClr>
                </a:solidFill>
                <a:latin typeface="Gill Sans MT" panose="020B0502020104020203" pitchFamily="34" charset="77"/>
              </a:rPr>
              <a:t>Euthanasie = </a:t>
            </a:r>
            <a:r>
              <a:rPr lang="nl-BE" sz="2800" b="1" dirty="0">
                <a:solidFill>
                  <a:schemeClr val="tx2"/>
                </a:solidFill>
                <a:latin typeface="Gill Sans MT" panose="020B0502020104020203" pitchFamily="34" charset="77"/>
              </a:rPr>
              <a:t>‘</a:t>
            </a:r>
            <a:r>
              <a:rPr lang="nl-BE" sz="2800" b="1" dirty="0">
                <a:solidFill>
                  <a:srgbClr val="0070C0"/>
                </a:solidFill>
                <a:latin typeface="Gill Sans MT" panose="020B0502020104020203" pitchFamily="34" charset="77"/>
              </a:rPr>
              <a:t>opzettelijke’</a:t>
            </a:r>
            <a:r>
              <a:rPr lang="nl-BE" sz="2800" b="1" dirty="0">
                <a:solidFill>
                  <a:schemeClr val="tx2"/>
                </a:solidFill>
                <a:latin typeface="Gill Sans MT" panose="020B0502020104020203" pitchFamily="34" charset="77"/>
              </a:rPr>
              <a:t> </a:t>
            </a:r>
            <a:r>
              <a:rPr lang="nl-BE" sz="2800" b="1" dirty="0">
                <a:solidFill>
                  <a:schemeClr val="tx1">
                    <a:lumMod val="65000"/>
                    <a:lumOff val="35000"/>
                  </a:schemeClr>
                </a:solidFill>
                <a:latin typeface="Gill Sans MT" panose="020B0502020104020203" pitchFamily="34" charset="77"/>
              </a:rPr>
              <a:t>levensbeëidiging door een </a:t>
            </a:r>
            <a:r>
              <a:rPr lang="nl-BE" sz="2800" b="1" dirty="0">
                <a:solidFill>
                  <a:schemeClr val="tx2"/>
                </a:solidFill>
                <a:latin typeface="Gill Sans MT" panose="020B0502020104020203" pitchFamily="34" charset="77"/>
              </a:rPr>
              <a:t>‘</a:t>
            </a:r>
            <a:r>
              <a:rPr lang="nl-BE" sz="2800" b="1" dirty="0">
                <a:solidFill>
                  <a:srgbClr val="0070C0"/>
                </a:solidFill>
                <a:latin typeface="Gill Sans MT" panose="020B0502020104020203" pitchFamily="34" charset="77"/>
              </a:rPr>
              <a:t>arts’</a:t>
            </a:r>
            <a:r>
              <a:rPr lang="nl-BE" sz="2800" b="1" dirty="0">
                <a:solidFill>
                  <a:schemeClr val="tx2"/>
                </a:solidFill>
                <a:latin typeface="Gill Sans MT" panose="020B0502020104020203" pitchFamily="34" charset="77"/>
              </a:rPr>
              <a:t> op </a:t>
            </a:r>
            <a:r>
              <a:rPr lang="nl-BE" sz="2800" b="1" dirty="0">
                <a:solidFill>
                  <a:srgbClr val="C00000"/>
                </a:solidFill>
                <a:latin typeface="Gill Sans MT" panose="020B0502020104020203" pitchFamily="34" charset="77"/>
              </a:rPr>
              <a:t>‘uitdrukkelijk verzoek’ </a:t>
            </a:r>
            <a:r>
              <a:rPr lang="nl-BE" sz="2800" b="1" dirty="0">
                <a:solidFill>
                  <a:schemeClr val="tx1">
                    <a:lumMod val="65000"/>
                    <a:lumOff val="35000"/>
                  </a:schemeClr>
                </a:solidFill>
                <a:latin typeface="Gill Sans MT" panose="020B0502020104020203" pitchFamily="34" charset="77"/>
              </a:rPr>
              <a:t>van de patiënt</a:t>
            </a:r>
            <a:r>
              <a:rPr lang="nl-BE" sz="2800" b="1" dirty="0">
                <a:solidFill>
                  <a:schemeClr val="tx2">
                    <a:lumMod val="65000"/>
                    <a:lumOff val="35000"/>
                  </a:schemeClr>
                </a:solidFill>
                <a:latin typeface="Gill Sans MT" panose="020B0502020104020203" pitchFamily="34" charset="77"/>
              </a:rPr>
              <a:t>.</a:t>
            </a:r>
          </a:p>
        </p:txBody>
      </p:sp>
      <p:cxnSp>
        <p:nvCxnSpPr>
          <p:cNvPr id="7" name="Rechte verbindingslijn met pijl 6">
            <a:extLst>
              <a:ext uri="{FF2B5EF4-FFF2-40B4-BE49-F238E27FC236}">
                <a16:creationId xmlns:a16="http://schemas.microsoft.com/office/drawing/2014/main" id="{DEDDBEA5-A269-E39A-C9AD-AE83711E4CDF}"/>
              </a:ext>
            </a:extLst>
          </p:cNvPr>
          <p:cNvCxnSpPr/>
          <p:nvPr/>
        </p:nvCxnSpPr>
        <p:spPr>
          <a:xfrm>
            <a:off x="6730584" y="4077325"/>
            <a:ext cx="54677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78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body" idx="1"/>
          </p:nvPr>
        </p:nvSpPr>
        <p:spPr>
          <a:xfrm>
            <a:off x="2338211" y="1454728"/>
            <a:ext cx="9445080" cy="4546022"/>
          </a:xfrm>
          <a:prstGeom prst="rect">
            <a:avLst/>
          </a:prstGeom>
          <a:ln>
            <a:noFill/>
          </a:ln>
        </p:spPr>
        <p:txBody>
          <a:bodyPr>
            <a:noAutofit/>
          </a:bodyPr>
          <a:lstStyle/>
          <a:p>
            <a:pPr defTabSz="340923">
              <a:spcBef>
                <a:spcPts val="1617"/>
              </a:spcBef>
              <a:buClr>
                <a:schemeClr val="tx2"/>
              </a:buClr>
              <a:buSzPct val="100000"/>
              <a:buFont typeface="Systeemlettertype regulier"/>
              <a:buChar char="-"/>
              <a:defRPr sz="2900"/>
            </a:pPr>
            <a:r>
              <a:rPr lang="nl-NL" sz="2400" dirty="0">
                <a:solidFill>
                  <a:schemeClr val="tx2"/>
                </a:solidFill>
                <a:latin typeface="Gill Sans MT" panose="020B0502020104020203" pitchFamily="34" charset="77"/>
              </a:rPr>
              <a:t>Een </a:t>
            </a:r>
            <a:r>
              <a:rPr lang="nl-NL" sz="2400" b="1" dirty="0">
                <a:solidFill>
                  <a:srgbClr val="C00000"/>
                </a:solidFill>
                <a:latin typeface="Gill Sans MT" panose="020B0502020104020203" pitchFamily="34" charset="77"/>
              </a:rPr>
              <a:t>wettelijk invulmodel</a:t>
            </a:r>
            <a:r>
              <a:rPr lang="nl-NL" sz="2400" b="1" dirty="0">
                <a:solidFill>
                  <a:schemeClr val="tx2"/>
                </a:solidFill>
                <a:latin typeface="Gill Sans MT" panose="020B0502020104020203" pitchFamily="34" charset="77"/>
              </a:rPr>
              <a:t>:</a:t>
            </a:r>
          </a:p>
          <a:p>
            <a:pPr defTabSz="340923">
              <a:spcBef>
                <a:spcPts val="1617"/>
              </a:spcBef>
              <a:buClr>
                <a:schemeClr val="tx2"/>
              </a:buClr>
              <a:buSzPct val="100000"/>
              <a:buFont typeface="Systeemlettertype regulier"/>
              <a:buChar char="-"/>
              <a:defRPr sz="2900"/>
            </a:pPr>
            <a:r>
              <a:rPr lang="nl-NL" sz="2400" dirty="0">
                <a:solidFill>
                  <a:schemeClr val="tx2"/>
                </a:solidFill>
                <a:latin typeface="Gill Sans MT" panose="020B0502020104020203" pitchFamily="34" charset="77"/>
              </a:rPr>
              <a:t>Toepassingsgebied         een toestand van </a:t>
            </a:r>
            <a:r>
              <a:rPr lang="nl-NL" sz="2400" b="1" dirty="0">
                <a:solidFill>
                  <a:srgbClr val="0070C0"/>
                </a:solidFill>
                <a:latin typeface="Gill Sans MT" panose="020B0502020104020203" pitchFamily="34" charset="77"/>
              </a:rPr>
              <a:t>onomkeerbaar</a:t>
            </a:r>
            <a:r>
              <a:rPr lang="nl-NL" sz="2400" dirty="0">
                <a:solidFill>
                  <a:schemeClr val="tx2"/>
                </a:solidFill>
                <a:latin typeface="Gill Sans MT" panose="020B0502020104020203" pitchFamily="34" charset="77"/>
              </a:rPr>
              <a:t> niet meer bij bewustzijn </a:t>
            </a:r>
            <a:r>
              <a:rPr lang="nl-NL" sz="2400" b="1" dirty="0">
                <a:solidFill>
                  <a:srgbClr val="0070C0"/>
                </a:solidFill>
                <a:latin typeface="Gill Sans MT" panose="020B0502020104020203" pitchFamily="34" charset="77"/>
              </a:rPr>
              <a:t>(onomkeerbaar coma)</a:t>
            </a:r>
            <a:r>
              <a:rPr lang="nl-NL" sz="2400" dirty="0">
                <a:solidFill>
                  <a:srgbClr val="0070C0"/>
                </a:solidFill>
                <a:latin typeface="Gill Sans MT" panose="020B0502020104020203" pitchFamily="34" charset="77"/>
              </a:rPr>
              <a:t> </a:t>
            </a:r>
            <a:r>
              <a:rPr lang="nl-NL" sz="2400" dirty="0">
                <a:solidFill>
                  <a:schemeClr val="tx2"/>
                </a:solidFill>
                <a:latin typeface="Gill Sans MT" panose="020B0502020104020203" pitchFamily="34" charset="77"/>
              </a:rPr>
              <a:t>zijn en volgens de </a:t>
            </a:r>
            <a:r>
              <a:rPr lang="nl-NL" sz="2400" b="1" dirty="0">
                <a:solidFill>
                  <a:srgbClr val="0070C0"/>
                </a:solidFill>
                <a:latin typeface="Gill Sans MT" panose="020B0502020104020203" pitchFamily="34" charset="77"/>
              </a:rPr>
              <a:t>huidige stand van de wetenschap</a:t>
            </a:r>
            <a:r>
              <a:rPr lang="nl-NL" sz="2400" dirty="0">
                <a:solidFill>
                  <a:schemeClr val="tx2"/>
                </a:solidFill>
                <a:latin typeface="Gill Sans MT" panose="020B0502020104020203" pitchFamily="34" charset="77"/>
              </a:rPr>
              <a:t>. en dit als gevolg van een </a:t>
            </a:r>
            <a:r>
              <a:rPr lang="nl-NL" sz="2400" b="1" dirty="0">
                <a:solidFill>
                  <a:srgbClr val="0070C0"/>
                </a:solidFill>
                <a:latin typeface="Gill Sans MT" panose="020B0502020104020203" pitchFamily="34" charset="77"/>
              </a:rPr>
              <a:t>ernstige en ongeneeslijke aandoenin</a:t>
            </a:r>
            <a:r>
              <a:rPr lang="nl-NL" sz="2400" dirty="0">
                <a:solidFill>
                  <a:schemeClr val="tx2"/>
                </a:solidFill>
                <a:latin typeface="Gill Sans MT" panose="020B0502020104020203" pitchFamily="34" charset="77"/>
              </a:rPr>
              <a:t>g.    </a:t>
            </a:r>
          </a:p>
          <a:p>
            <a:pPr lvl="1" defTabSz="340923">
              <a:spcBef>
                <a:spcPts val="1617"/>
              </a:spcBef>
              <a:buClr>
                <a:schemeClr val="tx2"/>
              </a:buClr>
              <a:buSzPct val="100000"/>
              <a:buFont typeface="Systeemlettertype regulier"/>
              <a:buChar char="-"/>
              <a:defRPr sz="2900"/>
            </a:pPr>
            <a:r>
              <a:rPr lang="nl-NL" sz="2300" b="1" dirty="0">
                <a:solidFill>
                  <a:srgbClr val="C00000"/>
                </a:solidFill>
                <a:latin typeface="Gill Sans MT" panose="020B0502020104020203" pitchFamily="34" charset="77"/>
              </a:rPr>
              <a:t>Dementie</a:t>
            </a:r>
            <a:r>
              <a:rPr lang="nl-NL" sz="2300" dirty="0">
                <a:solidFill>
                  <a:schemeClr val="tx2"/>
                </a:solidFill>
                <a:latin typeface="Gill Sans MT" panose="020B0502020104020203" pitchFamily="34" charset="77"/>
              </a:rPr>
              <a:t> valt daar niet onder!!!   </a:t>
            </a:r>
          </a:p>
          <a:p>
            <a:pPr defTabSz="340923">
              <a:spcBef>
                <a:spcPts val="1617"/>
              </a:spcBef>
              <a:buClr>
                <a:schemeClr val="tx2"/>
              </a:buClr>
              <a:buSzPct val="100000"/>
              <a:buFont typeface="Systeemlettertype regulier"/>
              <a:buChar char="-"/>
              <a:defRPr sz="2900"/>
            </a:pPr>
            <a:r>
              <a:rPr lang="nl-NL" sz="2400" dirty="0">
                <a:solidFill>
                  <a:schemeClr val="tx2"/>
                </a:solidFill>
                <a:latin typeface="Gill Sans MT" panose="020B0502020104020203" pitchFamily="34" charset="77"/>
              </a:rPr>
              <a:t>Steunt op de </a:t>
            </a:r>
            <a:r>
              <a:rPr lang="nl-NL" sz="2400" b="1" dirty="0">
                <a:solidFill>
                  <a:srgbClr val="0070C0"/>
                </a:solidFill>
                <a:latin typeface="Gill Sans MT" panose="020B0502020104020203" pitchFamily="34" charset="77"/>
              </a:rPr>
              <a:t>euthanasie</a:t>
            </a:r>
            <a:r>
              <a:rPr lang="nl-NL" sz="2400" dirty="0">
                <a:solidFill>
                  <a:schemeClr val="tx2"/>
                </a:solidFill>
                <a:latin typeface="Gill Sans MT" panose="020B0502020104020203" pitchFamily="34" charset="77"/>
              </a:rPr>
              <a:t> wet           </a:t>
            </a:r>
            <a:r>
              <a:rPr lang="nl-NL" sz="2400" b="1" dirty="0">
                <a:solidFill>
                  <a:srgbClr val="0070C0"/>
                </a:solidFill>
                <a:latin typeface="Gill Sans MT" panose="020B0502020104020203" pitchFamily="34" charset="77"/>
              </a:rPr>
              <a:t>handelingsbekwaam </a:t>
            </a:r>
            <a:r>
              <a:rPr lang="nl-NL" sz="2400" dirty="0">
                <a:solidFill>
                  <a:schemeClr val="tx2"/>
                </a:solidFill>
                <a:latin typeface="Gill Sans MT" panose="020B0502020104020203" pitchFamily="34" charset="77"/>
              </a:rPr>
              <a:t>(minderjarigen</a:t>
            </a:r>
            <a:r>
              <a:rPr lang="nl-NL" sz="2400" baseline="30000" dirty="0">
                <a:solidFill>
                  <a:schemeClr val="tx2"/>
                </a:solidFill>
                <a:latin typeface="Gill Sans MT" panose="020B0502020104020203" pitchFamily="34" charset="77"/>
              </a:rPr>
              <a:t>2</a:t>
            </a:r>
            <a:r>
              <a:rPr lang="nl-NL" sz="2400" dirty="0">
                <a:solidFill>
                  <a:schemeClr val="tx2"/>
                </a:solidFill>
                <a:latin typeface="Gill Sans MT" panose="020B0502020104020203" pitchFamily="34" charset="77"/>
              </a:rPr>
              <a:t> zijn uitgesloten)</a:t>
            </a:r>
          </a:p>
          <a:p>
            <a:pPr defTabSz="340923">
              <a:spcBef>
                <a:spcPts val="1617"/>
              </a:spcBef>
              <a:buClr>
                <a:schemeClr val="tx2"/>
              </a:buClr>
              <a:buSzPct val="100000"/>
              <a:buFont typeface="Systeemlettertype regulier"/>
              <a:buChar char="-"/>
              <a:defRPr sz="2900"/>
            </a:pPr>
            <a:r>
              <a:rPr lang="nl-NL" sz="2400" b="1" dirty="0">
                <a:solidFill>
                  <a:srgbClr val="0070C0"/>
                </a:solidFill>
                <a:latin typeface="Gill Sans MT" panose="020B0502020104020203" pitchFamily="34" charset="77"/>
              </a:rPr>
              <a:t>2 getuigen</a:t>
            </a:r>
            <a:r>
              <a:rPr lang="nl-NL" sz="2400" dirty="0">
                <a:solidFill>
                  <a:schemeClr val="tx2"/>
                </a:solidFill>
                <a:latin typeface="Gill Sans MT" panose="020B0502020104020203" pitchFamily="34" charset="77"/>
              </a:rPr>
              <a:t>, meerderjarig en handelingsbekwaam zijn. (één getuige = niet belanghebbende getuige, Behandelende arts  </a:t>
            </a:r>
            <a:r>
              <a:rPr lang="nl-NL" sz="2400" b="1" dirty="0">
                <a:solidFill>
                  <a:srgbClr val="C00000"/>
                </a:solidFill>
                <a:latin typeface="Gill Sans MT" panose="020B0502020104020203" pitchFamily="34" charset="77"/>
              </a:rPr>
              <a:t>= </a:t>
            </a:r>
            <a:r>
              <a:rPr lang="nl-NL" sz="2400" dirty="0">
                <a:solidFill>
                  <a:schemeClr val="tx2"/>
                </a:solidFill>
                <a:latin typeface="Gill Sans MT" panose="020B0502020104020203" pitchFamily="34" charset="77"/>
              </a:rPr>
              <a:t> niet-belanghebbende getuige)</a:t>
            </a:r>
          </a:p>
        </p:txBody>
      </p:sp>
      <p:sp>
        <p:nvSpPr>
          <p:cNvPr id="264" name="Shape 264"/>
          <p:cNvSpPr>
            <a:spLocks noGrp="1"/>
          </p:cNvSpPr>
          <p:nvPr>
            <p:ph type="title"/>
          </p:nvPr>
        </p:nvSpPr>
        <p:spPr>
          <a:xfrm>
            <a:off x="1929502" y="176490"/>
            <a:ext cx="10262498" cy="1089602"/>
          </a:xfrm>
          <a:prstGeom prst="rect">
            <a:avLst/>
          </a:prstGeom>
        </p:spPr>
        <p:txBody>
          <a:bodyPr>
            <a:normAutofit fontScale="90000"/>
          </a:bodyPr>
          <a:lstStyle>
            <a:lvl1pPr>
              <a:defRPr sz="4800"/>
            </a:lvl1pPr>
          </a:lstStyle>
          <a:p>
            <a:pPr algn="ctr"/>
            <a:r>
              <a:rPr lang="nl-NL" sz="4000" b="1" dirty="0">
                <a:solidFill>
                  <a:schemeClr val="tx2"/>
                </a:solidFill>
                <a:latin typeface="Gill Sans MT" panose="020B0502020104020203" pitchFamily="34" charset="77"/>
              </a:rPr>
              <a:t>1. De </a:t>
            </a:r>
            <a:r>
              <a:rPr lang="nl-NL" sz="4000" b="1" dirty="0">
                <a:solidFill>
                  <a:srgbClr val="0070C0"/>
                </a:solidFill>
                <a:latin typeface="Gill Sans MT" panose="020B0502020104020203" pitchFamily="34" charset="77"/>
              </a:rPr>
              <a:t>‘voorafgaande’ </a:t>
            </a:r>
            <a:r>
              <a:rPr lang="nl-NL" sz="4000" b="1" dirty="0">
                <a:solidFill>
                  <a:schemeClr val="tx2"/>
                </a:solidFill>
                <a:latin typeface="Gill Sans MT" panose="020B0502020104020203" pitchFamily="34" charset="77"/>
              </a:rPr>
              <a:t>wilsverklaring euthanasie</a:t>
            </a:r>
            <a:r>
              <a:rPr lang="nl-NL" sz="4000" b="1" baseline="30000" dirty="0">
                <a:solidFill>
                  <a:schemeClr val="tx2"/>
                </a:solidFill>
                <a:latin typeface="Gill Sans MT" panose="020B0502020104020203" pitchFamily="34" charset="77"/>
              </a:rPr>
              <a:t>1</a:t>
            </a:r>
          </a:p>
        </p:txBody>
      </p:sp>
      <p:pic>
        <p:nvPicPr>
          <p:cNvPr id="4" name="Afbeelding 3">
            <a:extLst>
              <a:ext uri="{FF2B5EF4-FFF2-40B4-BE49-F238E27FC236}">
                <a16:creationId xmlns:a16="http://schemas.microsoft.com/office/drawing/2014/main" id="{61AB9845-B622-CC4B-ABF8-DAAE8A14C162}"/>
              </a:ext>
            </a:extLst>
          </p:cNvPr>
          <p:cNvPicPr>
            <a:picLocks noChangeAspect="1"/>
          </p:cNvPicPr>
          <p:nvPr/>
        </p:nvPicPr>
        <p:blipFill>
          <a:blip r:embed="rId3"/>
          <a:stretch>
            <a:fillRect/>
          </a:stretch>
        </p:blipFill>
        <p:spPr>
          <a:xfrm>
            <a:off x="-132976" y="0"/>
            <a:ext cx="1929502" cy="6858000"/>
          </a:xfrm>
          <a:prstGeom prst="rect">
            <a:avLst/>
          </a:prstGeom>
        </p:spPr>
      </p:pic>
      <p:cxnSp>
        <p:nvCxnSpPr>
          <p:cNvPr id="3" name="Rechte verbindingslijn met pijl 2">
            <a:extLst>
              <a:ext uri="{FF2B5EF4-FFF2-40B4-BE49-F238E27FC236}">
                <a16:creationId xmlns:a16="http://schemas.microsoft.com/office/drawing/2014/main" id="{B9714635-6B74-9D51-A87C-1506A3248B1D}"/>
              </a:ext>
            </a:extLst>
          </p:cNvPr>
          <p:cNvCxnSpPr>
            <a:cxnSpLocks/>
          </p:cNvCxnSpPr>
          <p:nvPr/>
        </p:nvCxnSpPr>
        <p:spPr>
          <a:xfrm>
            <a:off x="6517826" y="4257675"/>
            <a:ext cx="754512" cy="0"/>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48066A9E-C796-A87C-6235-DF5B5D9E98A1}"/>
              </a:ext>
            </a:extLst>
          </p:cNvPr>
          <p:cNvCxnSpPr/>
          <p:nvPr/>
        </p:nvCxnSpPr>
        <p:spPr>
          <a:xfrm>
            <a:off x="5010149" y="2224088"/>
            <a:ext cx="557213" cy="0"/>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496DC9D-09F9-628D-3B25-C4DBA22E8BFB}"/>
              </a:ext>
            </a:extLst>
          </p:cNvPr>
          <p:cNvCxnSpPr/>
          <p:nvPr/>
        </p:nvCxnSpPr>
        <p:spPr>
          <a:xfrm>
            <a:off x="8052816" y="5253803"/>
            <a:ext cx="393251" cy="298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18411C0E-DFE2-FE3C-6CE1-825E79A5AFBA}"/>
              </a:ext>
            </a:extLst>
          </p:cNvPr>
          <p:cNvSpPr txBox="1"/>
          <p:nvPr/>
        </p:nvSpPr>
        <p:spPr>
          <a:xfrm>
            <a:off x="4653828" y="6179789"/>
            <a:ext cx="7129463" cy="461665"/>
          </a:xfrm>
          <a:prstGeom prst="rect">
            <a:avLst/>
          </a:prstGeom>
          <a:noFill/>
        </p:spPr>
        <p:txBody>
          <a:bodyPr wrap="square" rtlCol="0">
            <a:spAutoFit/>
          </a:bodyPr>
          <a:lstStyle/>
          <a:p>
            <a:r>
              <a:rPr lang="nl-NL" b="1" baseline="30000" dirty="0">
                <a:solidFill>
                  <a:schemeClr val="tx1">
                    <a:lumMod val="65000"/>
                    <a:lumOff val="35000"/>
                  </a:schemeClr>
                </a:solidFill>
              </a:rPr>
              <a:t>1 Wet  betreffende de euthanasie  van 28 mei 2002: </a:t>
            </a:r>
            <a:r>
              <a:rPr lang="nl-NL" b="1" baseline="30000" dirty="0" err="1">
                <a:solidFill>
                  <a:schemeClr val="tx1">
                    <a:lumMod val="65000"/>
                    <a:lumOff val="35000"/>
                  </a:schemeClr>
                </a:solidFill>
              </a:rPr>
              <a:t>hfdst</a:t>
            </a:r>
            <a:r>
              <a:rPr lang="nl-NL" b="1" baseline="30000" dirty="0">
                <a:solidFill>
                  <a:schemeClr val="tx1">
                    <a:lumMod val="65000"/>
                    <a:lumOff val="35000"/>
                  </a:schemeClr>
                </a:solidFill>
              </a:rPr>
              <a:t>. 4</a:t>
            </a:r>
          </a:p>
          <a:p>
            <a:r>
              <a:rPr lang="nl-NL" sz="1200" b="1" baseline="30000" dirty="0">
                <a:solidFill>
                  <a:schemeClr val="tx1">
                    <a:lumMod val="65000"/>
                    <a:lumOff val="35000"/>
                  </a:schemeClr>
                </a:solidFill>
              </a:rPr>
              <a:t>2 </a:t>
            </a:r>
            <a:r>
              <a:rPr lang="nl-NL" sz="1200" b="1" dirty="0">
                <a:solidFill>
                  <a:schemeClr val="tx1">
                    <a:lumMod val="65000"/>
                    <a:lumOff val="35000"/>
                  </a:schemeClr>
                </a:solidFill>
              </a:rPr>
              <a:t>Wet 28 februari 2014 tot wijziging van de wet van 28 mei 2002 betreffende euthanasie voor minderjarigen</a:t>
            </a:r>
          </a:p>
        </p:txBody>
      </p:sp>
    </p:spTree>
    <p:extLst>
      <p:ext uri="{BB962C8B-B14F-4D97-AF65-F5344CB8AC3E}">
        <p14:creationId xmlns:p14="http://schemas.microsoft.com/office/powerpoint/2010/main" val="365676131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body" idx="1"/>
          </p:nvPr>
        </p:nvSpPr>
        <p:spPr>
          <a:xfrm>
            <a:off x="2281961" y="557214"/>
            <a:ext cx="9673388" cy="5422944"/>
          </a:xfrm>
          <a:prstGeom prst="rect">
            <a:avLst/>
          </a:prstGeom>
        </p:spPr>
        <p:txBody>
          <a:bodyPr>
            <a:noAutofit/>
          </a:bodyPr>
          <a:lstStyle/>
          <a:p>
            <a:pPr defTabSz="386106">
              <a:spcBef>
                <a:spcPts val="1828"/>
              </a:spcBef>
              <a:buClr>
                <a:schemeClr val="tx2"/>
              </a:buClr>
              <a:buSzPct val="100000"/>
              <a:buFont typeface="Systeemlettertype regulier"/>
              <a:buChar char="-"/>
              <a:defRPr sz="2800">
                <a:solidFill>
                  <a:srgbClr val="0433FF"/>
                </a:solidFill>
              </a:defRPr>
            </a:pPr>
            <a:r>
              <a:rPr lang="nl-NL" sz="2400" dirty="0">
                <a:solidFill>
                  <a:schemeClr val="tx2"/>
                </a:solidFill>
                <a:latin typeface="Gill Sans MT" panose="020B0502020104020203" pitchFamily="34" charset="77"/>
              </a:rPr>
              <a:t>Aanduiden van </a:t>
            </a:r>
            <a:r>
              <a:rPr lang="nl-NL" sz="2400" dirty="0">
                <a:solidFill>
                  <a:schemeClr val="tx1">
                    <a:lumMod val="65000"/>
                    <a:lumOff val="35000"/>
                  </a:schemeClr>
                </a:solidFill>
                <a:latin typeface="Gill Sans MT" panose="020B0502020104020203" pitchFamily="34" charset="77"/>
              </a:rPr>
              <a:t>1 of meerdere </a:t>
            </a:r>
            <a:r>
              <a:rPr lang="nl-NL" sz="2400" b="1" dirty="0">
                <a:solidFill>
                  <a:schemeClr val="tx1">
                    <a:lumMod val="65000"/>
                    <a:lumOff val="35000"/>
                  </a:schemeClr>
                </a:solidFill>
                <a:latin typeface="Gill Sans MT" panose="020B0502020104020203" pitchFamily="34" charset="77"/>
              </a:rPr>
              <a:t>vertrouwenspersoon </a:t>
            </a:r>
            <a:r>
              <a:rPr lang="nl-NL" sz="2400" dirty="0">
                <a:solidFill>
                  <a:schemeClr val="tx1">
                    <a:lumMod val="65000"/>
                    <a:lumOff val="35000"/>
                  </a:schemeClr>
                </a:solidFill>
                <a:latin typeface="Gill Sans MT" panose="020B0502020104020203" pitchFamily="34" charset="77"/>
              </a:rPr>
              <a:t>(facultatief). Behandelende arts           niet vertrouwenspersoon</a:t>
            </a:r>
          </a:p>
          <a:p>
            <a:pPr defTabSz="386106">
              <a:spcBef>
                <a:spcPts val="1828"/>
              </a:spcBef>
              <a:buClr>
                <a:schemeClr val="tx2"/>
              </a:buClr>
              <a:buSzPct val="100000"/>
              <a:buFont typeface="Systeemlettertype regulier"/>
              <a:buChar char="-"/>
              <a:defRPr sz="2800">
                <a:solidFill>
                  <a:srgbClr val="0433FF"/>
                </a:solidFill>
              </a:defRPr>
            </a:pPr>
            <a:r>
              <a:rPr lang="nl-NL" sz="2400" dirty="0">
                <a:solidFill>
                  <a:schemeClr val="tx2"/>
                </a:solidFill>
                <a:latin typeface="Gill Sans MT" panose="020B0502020104020203" pitchFamily="34" charset="77"/>
              </a:rPr>
              <a:t>Afgesloten na 2 april 2020 = </a:t>
            </a:r>
            <a:r>
              <a:rPr lang="nl-NL" sz="2400" b="1" dirty="0">
                <a:solidFill>
                  <a:srgbClr val="C00000"/>
                </a:solidFill>
                <a:latin typeface="Gill Sans MT" panose="020B0502020104020203" pitchFamily="34" charset="77"/>
              </a:rPr>
              <a:t>levenslang geldig.</a:t>
            </a:r>
          </a:p>
          <a:p>
            <a:pPr defTabSz="386106">
              <a:spcBef>
                <a:spcPts val="1828"/>
              </a:spcBef>
              <a:buClr>
                <a:schemeClr val="tx2"/>
              </a:buClr>
              <a:buSzPct val="100000"/>
              <a:buFont typeface="Systeemlettertype regulier"/>
              <a:buChar char="-"/>
              <a:defRPr sz="2800">
                <a:solidFill>
                  <a:srgbClr val="FF2600"/>
                </a:solidFill>
              </a:defRPr>
            </a:pPr>
            <a:r>
              <a:rPr lang="nl-NL" sz="2400" dirty="0">
                <a:solidFill>
                  <a:schemeClr val="tx2"/>
                </a:solidFill>
                <a:latin typeface="Gill Sans MT" panose="020B0502020104020203" pitchFamily="34" charset="77"/>
              </a:rPr>
              <a:t>Het recht op uitvoering is juridisch niet afdwingbaar.</a:t>
            </a:r>
          </a:p>
          <a:p>
            <a:pPr lvl="1" defTabSz="386106">
              <a:spcBef>
                <a:spcPts val="1828"/>
              </a:spcBef>
              <a:buClr>
                <a:schemeClr val="tx2"/>
              </a:buClr>
              <a:buSzPct val="100000"/>
              <a:buFont typeface="Systeemlettertype regulier"/>
              <a:buChar char="-"/>
              <a:defRPr sz="2800">
                <a:solidFill>
                  <a:srgbClr val="FF2600"/>
                </a:solidFill>
              </a:defRPr>
            </a:pPr>
            <a:r>
              <a:rPr lang="nl-NL" sz="2000" dirty="0">
                <a:solidFill>
                  <a:schemeClr val="tx2"/>
                </a:solidFill>
                <a:latin typeface="Gill Sans MT" panose="020B0502020104020203" pitchFamily="34" charset="77"/>
              </a:rPr>
              <a:t>Een arts die medewerking weigert           deontologische verwijsplicht</a:t>
            </a:r>
          </a:p>
          <a:p>
            <a:pPr defTabSz="386106">
              <a:spcBef>
                <a:spcPts val="1828"/>
              </a:spcBef>
              <a:buClr>
                <a:schemeClr val="tx2"/>
              </a:buClr>
              <a:buSzPct val="100000"/>
              <a:buFont typeface="Systeemlettertype regulier"/>
              <a:buChar char="-"/>
              <a:defRPr sz="2800">
                <a:solidFill>
                  <a:srgbClr val="FF2600"/>
                </a:solidFill>
              </a:defRPr>
            </a:pPr>
            <a:r>
              <a:rPr lang="nl-NL" sz="2400" dirty="0">
                <a:solidFill>
                  <a:schemeClr val="tx2"/>
                </a:solidFill>
                <a:latin typeface="Gill Sans MT" panose="020B0502020104020203" pitchFamily="34" charset="77"/>
              </a:rPr>
              <a:t>Kan op elk moment zonder formaliteit worden ingetrokken (ook mondeling).</a:t>
            </a:r>
          </a:p>
          <a:p>
            <a:pPr defTabSz="386106">
              <a:spcBef>
                <a:spcPts val="1828"/>
              </a:spcBef>
              <a:buClr>
                <a:schemeClr val="tx2"/>
              </a:buClr>
              <a:buSzPct val="100000"/>
              <a:buFont typeface="Systeemlettertype regulier"/>
              <a:buChar char="-"/>
              <a:defRPr sz="2800"/>
            </a:pPr>
            <a:r>
              <a:rPr lang="nl-NL" sz="2400" dirty="0">
                <a:solidFill>
                  <a:srgbClr val="0064F3"/>
                </a:solidFill>
                <a:latin typeface="Gill Sans MT" panose="020B0502020104020203" pitchFamily="34" charset="77"/>
              </a:rPr>
              <a:t> </a:t>
            </a:r>
            <a:r>
              <a:rPr lang="nl-NL" sz="2400" dirty="0">
                <a:solidFill>
                  <a:schemeClr val="tx2"/>
                </a:solidFill>
                <a:latin typeface="Gill Sans MT" panose="020B0502020104020203" pitchFamily="34" charset="77"/>
              </a:rPr>
              <a:t>Kan </a:t>
            </a:r>
            <a:r>
              <a:rPr lang="nl-NL" sz="2400" b="1" dirty="0">
                <a:solidFill>
                  <a:srgbClr val="0070C0"/>
                </a:solidFill>
                <a:latin typeface="Gill Sans MT" panose="020B0502020104020203" pitchFamily="34" charset="77"/>
              </a:rPr>
              <a:t>toegevoegd</a:t>
            </a:r>
            <a:r>
              <a:rPr lang="nl-NL" sz="2400" dirty="0">
                <a:solidFill>
                  <a:schemeClr val="tx2"/>
                </a:solidFill>
                <a:latin typeface="Gill Sans MT" panose="020B0502020104020203" pitchFamily="34" charset="77"/>
              </a:rPr>
              <a:t> worden aan het patiëntendossier</a:t>
            </a:r>
          </a:p>
          <a:p>
            <a:pPr defTabSz="386106">
              <a:spcBef>
                <a:spcPts val="1828"/>
              </a:spcBef>
              <a:buClr>
                <a:schemeClr val="tx2"/>
              </a:buClr>
              <a:buSzPct val="100000"/>
              <a:buFont typeface="Systeemlettertype regulier"/>
              <a:buChar char="-"/>
              <a:defRPr sz="2800"/>
            </a:pPr>
            <a:r>
              <a:rPr lang="nl-NL" sz="2400" dirty="0">
                <a:solidFill>
                  <a:srgbClr val="0070C0"/>
                </a:solidFill>
                <a:latin typeface="Gill Sans MT" panose="020B0502020104020203" pitchFamily="34" charset="77"/>
              </a:rPr>
              <a:t> </a:t>
            </a:r>
            <a:r>
              <a:rPr lang="nl-NL" sz="2400" b="1" dirty="0">
                <a:solidFill>
                  <a:srgbClr val="0070C0"/>
                </a:solidFill>
                <a:latin typeface="Gill Sans MT" panose="020B0502020104020203" pitchFamily="34" charset="77"/>
              </a:rPr>
              <a:t>Registratie</a:t>
            </a:r>
            <a:r>
              <a:rPr lang="nl-NL" sz="2400" dirty="0">
                <a:solidFill>
                  <a:schemeClr val="tx2"/>
                </a:solidFill>
                <a:latin typeface="Gill Sans MT" panose="020B0502020104020203" pitchFamily="34" charset="77"/>
              </a:rPr>
              <a:t> op de gemeente (facultatief         </a:t>
            </a:r>
            <a:r>
              <a:rPr lang="nl-NL" sz="2400" b="1" dirty="0">
                <a:solidFill>
                  <a:srgbClr val="0070C0"/>
                </a:solidFill>
                <a:latin typeface="Gill Sans MT" panose="020B0502020104020203" pitchFamily="34" charset="77"/>
              </a:rPr>
              <a:t>ODEA</a:t>
            </a:r>
            <a:r>
              <a:rPr lang="nl-NL" sz="2400" dirty="0">
                <a:solidFill>
                  <a:schemeClr val="tx1">
                    <a:lumMod val="65000"/>
                    <a:lumOff val="35000"/>
                  </a:schemeClr>
                </a:solidFill>
                <a:latin typeface="Gill Sans MT" panose="020B0502020104020203" pitchFamily="34" charset="77"/>
              </a:rPr>
              <a:t>)</a:t>
            </a:r>
            <a:endParaRPr lang="nl-NL" sz="2400" b="1" dirty="0">
              <a:solidFill>
                <a:srgbClr val="0070C0"/>
              </a:solidFill>
              <a:latin typeface="Gill Sans MT" panose="020B0502020104020203" pitchFamily="34" charset="77"/>
            </a:endParaRPr>
          </a:p>
          <a:p>
            <a:pPr defTabSz="386106">
              <a:spcBef>
                <a:spcPts val="1828"/>
              </a:spcBef>
              <a:buClr>
                <a:schemeClr val="tx2"/>
              </a:buClr>
              <a:buSzPct val="100000"/>
              <a:buFont typeface="Systeemlettertype regulier"/>
              <a:buChar char="-"/>
              <a:defRPr sz="2800"/>
            </a:pPr>
            <a:r>
              <a:rPr lang="nl-NL" sz="2400" dirty="0">
                <a:solidFill>
                  <a:srgbClr val="0070C0"/>
                </a:solidFill>
                <a:latin typeface="Gill Sans MT" panose="020B0502020104020203" pitchFamily="34" charset="77"/>
              </a:rPr>
              <a:t> </a:t>
            </a:r>
            <a:r>
              <a:rPr lang="nl-NL" sz="2400" b="1" dirty="0">
                <a:solidFill>
                  <a:srgbClr val="0070C0"/>
                </a:solidFill>
                <a:latin typeface="Gill Sans MT" panose="020B0502020104020203" pitchFamily="34" charset="77"/>
              </a:rPr>
              <a:t>Niet bruikbaar </a:t>
            </a:r>
            <a:r>
              <a:rPr lang="nl-NL" sz="2400" dirty="0">
                <a:solidFill>
                  <a:schemeClr val="tx2"/>
                </a:solidFill>
                <a:latin typeface="Gill Sans MT" panose="020B0502020104020203" pitchFamily="34" charset="77"/>
              </a:rPr>
              <a:t>als een </a:t>
            </a:r>
            <a:r>
              <a:rPr lang="nl-NL" sz="2400" b="1" dirty="0">
                <a:solidFill>
                  <a:srgbClr val="C00000"/>
                </a:solidFill>
                <a:latin typeface="Gill Sans MT" panose="020B0502020104020203" pitchFamily="34" charset="77"/>
              </a:rPr>
              <a:t>‘actueel’ </a:t>
            </a:r>
            <a:r>
              <a:rPr lang="nl-NL" sz="2400" i="1" dirty="0">
                <a:solidFill>
                  <a:schemeClr val="tx2"/>
                </a:solidFill>
                <a:latin typeface="Gill Sans MT" panose="020B0502020104020203" pitchFamily="34" charset="77"/>
              </a:rPr>
              <a:t>euthanasieverzoek</a:t>
            </a:r>
            <a:r>
              <a:rPr lang="nl-NL" sz="2400" dirty="0">
                <a:solidFill>
                  <a:schemeClr val="tx2"/>
                </a:solidFill>
                <a:latin typeface="Gill Sans MT" panose="020B0502020104020203" pitchFamily="34" charset="77"/>
              </a:rPr>
              <a:t>. (wilsbekwame patiënt) </a:t>
            </a:r>
          </a:p>
        </p:txBody>
      </p:sp>
      <p:pic>
        <p:nvPicPr>
          <p:cNvPr id="6" name="Afbeelding 5">
            <a:extLst>
              <a:ext uri="{FF2B5EF4-FFF2-40B4-BE49-F238E27FC236}">
                <a16:creationId xmlns:a16="http://schemas.microsoft.com/office/drawing/2014/main" id="{6FBFEC90-15D1-474F-9F37-6502823E0D11}"/>
              </a:ext>
            </a:extLst>
          </p:cNvPr>
          <p:cNvPicPr>
            <a:picLocks noChangeAspect="1"/>
          </p:cNvPicPr>
          <p:nvPr/>
        </p:nvPicPr>
        <p:blipFill>
          <a:blip r:embed="rId3"/>
          <a:stretch>
            <a:fillRect/>
          </a:stretch>
        </p:blipFill>
        <p:spPr>
          <a:xfrm>
            <a:off x="0" y="0"/>
            <a:ext cx="1929502" cy="6858000"/>
          </a:xfrm>
          <a:prstGeom prst="rect">
            <a:avLst/>
          </a:prstGeom>
        </p:spPr>
      </p:pic>
      <p:cxnSp>
        <p:nvCxnSpPr>
          <p:cNvPr id="3" name="Rechte verbindingslijn met pijl 2">
            <a:extLst>
              <a:ext uri="{FF2B5EF4-FFF2-40B4-BE49-F238E27FC236}">
                <a16:creationId xmlns:a16="http://schemas.microsoft.com/office/drawing/2014/main" id="{AD485A1B-021F-2800-C14F-8BC6FA468D95}"/>
              </a:ext>
            </a:extLst>
          </p:cNvPr>
          <p:cNvCxnSpPr>
            <a:cxnSpLocks/>
          </p:cNvCxnSpPr>
          <p:nvPr/>
        </p:nvCxnSpPr>
        <p:spPr>
          <a:xfrm>
            <a:off x="6702824" y="2776011"/>
            <a:ext cx="5088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660E9601-047A-9E77-E455-3C1C923220C4}"/>
              </a:ext>
            </a:extLst>
          </p:cNvPr>
          <p:cNvCxnSpPr>
            <a:cxnSpLocks/>
          </p:cNvCxnSpPr>
          <p:nvPr/>
        </p:nvCxnSpPr>
        <p:spPr>
          <a:xfrm>
            <a:off x="7756338" y="4723146"/>
            <a:ext cx="63304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Rechte verbindingslijn met pijl 1">
            <a:extLst>
              <a:ext uri="{FF2B5EF4-FFF2-40B4-BE49-F238E27FC236}">
                <a16:creationId xmlns:a16="http://schemas.microsoft.com/office/drawing/2014/main" id="{C85CF300-9194-8010-05BE-A00BF7718A08}"/>
              </a:ext>
            </a:extLst>
          </p:cNvPr>
          <p:cNvCxnSpPr>
            <a:cxnSpLocks/>
          </p:cNvCxnSpPr>
          <p:nvPr/>
        </p:nvCxnSpPr>
        <p:spPr>
          <a:xfrm>
            <a:off x="5010382" y="1131695"/>
            <a:ext cx="7006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454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F9EF9-3BA7-B899-4911-9206FD2157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CF1D33-1DA9-51F3-1947-BB3643398215}"/>
              </a:ext>
            </a:extLst>
          </p:cNvPr>
          <p:cNvSpPr>
            <a:spLocks noGrp="1"/>
          </p:cNvSpPr>
          <p:nvPr>
            <p:ph type="title"/>
          </p:nvPr>
        </p:nvSpPr>
        <p:spPr>
          <a:xfrm>
            <a:off x="2469890" y="220038"/>
            <a:ext cx="9229725" cy="1014496"/>
          </a:xfrm>
        </p:spPr>
        <p:txBody>
          <a:bodyPr>
            <a:normAutofit fontScale="90000"/>
          </a:bodyPr>
          <a:lstStyle/>
          <a:p>
            <a:pPr algn="ctr"/>
            <a:r>
              <a:rPr lang="nl-BE" sz="3600" b="1" dirty="0">
                <a:solidFill>
                  <a:srgbClr val="C00000"/>
                </a:solidFill>
                <a:latin typeface="Gill Sans MT" panose="020B0502020104020203" pitchFamily="34" charset="77"/>
              </a:rPr>
              <a:t>1. Wet patiëntenrechten (2002 – 2004 - 2024)</a:t>
            </a:r>
          </a:p>
        </p:txBody>
      </p:sp>
      <p:sp>
        <p:nvSpPr>
          <p:cNvPr id="6" name="Tekstvak 5">
            <a:extLst>
              <a:ext uri="{FF2B5EF4-FFF2-40B4-BE49-F238E27FC236}">
                <a16:creationId xmlns:a16="http://schemas.microsoft.com/office/drawing/2014/main" id="{A5B1FE8D-4B6D-5EBE-8B9E-485DBA54B2F0}"/>
              </a:ext>
            </a:extLst>
          </p:cNvPr>
          <p:cNvSpPr txBox="1"/>
          <p:nvPr/>
        </p:nvSpPr>
        <p:spPr>
          <a:xfrm>
            <a:off x="3812882" y="2110739"/>
            <a:ext cx="7464294" cy="523220"/>
          </a:xfrm>
          <a:prstGeom prst="rect">
            <a:avLst/>
          </a:prstGeom>
          <a:noFill/>
          <a:ln w="25400">
            <a:noFill/>
          </a:ln>
        </p:spPr>
        <p:txBody>
          <a:bodyPr wrap="square" rtlCol="0">
            <a:spAutoFit/>
          </a:bodyPr>
          <a:lstStyle/>
          <a:p>
            <a:pPr algn="ctr"/>
            <a:r>
              <a:rPr lang="nl-BE" sz="2800" b="1" dirty="0">
                <a:solidFill>
                  <a:srgbClr val="0070C0"/>
                </a:solidFill>
                <a:latin typeface="Gill Sans MT" panose="020B0502020104020203" pitchFamily="34" charset="77"/>
              </a:rPr>
              <a:t>(kennis) </a:t>
            </a:r>
            <a:r>
              <a:rPr lang="nl-BE" sz="2800" b="1" dirty="0">
                <a:solidFill>
                  <a:schemeClr val="tx2"/>
                </a:solidFill>
                <a:latin typeface="Gill Sans MT" panose="020B0502020104020203" pitchFamily="34" charset="77"/>
              </a:rPr>
              <a:t>arts                patiënt </a:t>
            </a:r>
            <a:r>
              <a:rPr lang="nl-BE" sz="2800" b="1" dirty="0">
                <a:solidFill>
                  <a:srgbClr val="0070C0"/>
                </a:solidFill>
                <a:latin typeface="Gill Sans MT" panose="020B0502020104020203" pitchFamily="34" charset="77"/>
              </a:rPr>
              <a:t>(levensvisie)</a:t>
            </a:r>
          </a:p>
        </p:txBody>
      </p:sp>
      <p:sp>
        <p:nvSpPr>
          <p:cNvPr id="7" name="Tekstvak 6">
            <a:extLst>
              <a:ext uri="{FF2B5EF4-FFF2-40B4-BE49-F238E27FC236}">
                <a16:creationId xmlns:a16="http://schemas.microsoft.com/office/drawing/2014/main" id="{8A08A968-47B9-2AF0-5F32-CD5111E01117}"/>
              </a:ext>
            </a:extLst>
          </p:cNvPr>
          <p:cNvSpPr txBox="1"/>
          <p:nvPr/>
        </p:nvSpPr>
        <p:spPr>
          <a:xfrm>
            <a:off x="3621214" y="5794501"/>
            <a:ext cx="7464293" cy="523220"/>
          </a:xfrm>
          <a:prstGeom prst="rect">
            <a:avLst/>
          </a:prstGeom>
          <a:noFill/>
          <a:ln w="28575">
            <a:solidFill>
              <a:schemeClr val="tx2"/>
            </a:solidFill>
          </a:ln>
        </p:spPr>
        <p:txBody>
          <a:bodyPr wrap="square" rtlCol="0">
            <a:spAutoFit/>
          </a:bodyPr>
          <a:lstStyle/>
          <a:p>
            <a:pPr algn="ctr"/>
            <a:r>
              <a:rPr lang="nl-BE" sz="2800" b="1" dirty="0">
                <a:solidFill>
                  <a:srgbClr val="C00000"/>
                </a:solidFill>
                <a:latin typeface="Gill Sans MT" panose="020B0502020104020203" pitchFamily="34" charset="77"/>
              </a:rPr>
              <a:t>medewerkingsplicht patiënt</a:t>
            </a:r>
          </a:p>
        </p:txBody>
      </p:sp>
      <p:pic>
        <p:nvPicPr>
          <p:cNvPr id="12" name="Afbeelding 11">
            <a:extLst>
              <a:ext uri="{FF2B5EF4-FFF2-40B4-BE49-F238E27FC236}">
                <a16:creationId xmlns:a16="http://schemas.microsoft.com/office/drawing/2014/main" id="{925FFF44-402D-4D88-B1E4-8D00F557095B}"/>
              </a:ext>
            </a:extLst>
          </p:cNvPr>
          <p:cNvPicPr>
            <a:picLocks noChangeAspect="1"/>
          </p:cNvPicPr>
          <p:nvPr/>
        </p:nvPicPr>
        <p:blipFill>
          <a:blip r:embed="rId3"/>
          <a:stretch>
            <a:fillRect/>
          </a:stretch>
        </p:blipFill>
        <p:spPr>
          <a:xfrm>
            <a:off x="-15303" y="0"/>
            <a:ext cx="1929502" cy="6858000"/>
          </a:xfrm>
          <a:prstGeom prst="rect">
            <a:avLst/>
          </a:prstGeom>
        </p:spPr>
      </p:pic>
      <p:cxnSp>
        <p:nvCxnSpPr>
          <p:cNvPr id="5" name="Rechte verbindingslijn met pijl 4">
            <a:extLst>
              <a:ext uri="{FF2B5EF4-FFF2-40B4-BE49-F238E27FC236}">
                <a16:creationId xmlns:a16="http://schemas.microsoft.com/office/drawing/2014/main" id="{E7F952FE-0D2B-F476-9B4C-7F6FAC2E4AE3}"/>
              </a:ext>
            </a:extLst>
          </p:cNvPr>
          <p:cNvCxnSpPr>
            <a:cxnSpLocks/>
          </p:cNvCxnSpPr>
          <p:nvPr/>
        </p:nvCxnSpPr>
        <p:spPr>
          <a:xfrm>
            <a:off x="6283443" y="2393380"/>
            <a:ext cx="1230540" cy="1135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544E281A-7872-93E3-8C3E-5BFEF66A1218}"/>
              </a:ext>
            </a:extLst>
          </p:cNvPr>
          <p:cNvSpPr txBox="1"/>
          <p:nvPr/>
        </p:nvSpPr>
        <p:spPr>
          <a:xfrm>
            <a:off x="7353360" y="4306701"/>
            <a:ext cx="2580640" cy="523220"/>
          </a:xfrm>
          <a:prstGeom prst="rect">
            <a:avLst/>
          </a:prstGeom>
          <a:noFill/>
          <a:ln w="25400">
            <a:solidFill>
              <a:schemeClr val="tx2"/>
            </a:solidFill>
          </a:ln>
        </p:spPr>
        <p:txBody>
          <a:bodyPr wrap="square" rtlCol="0">
            <a:spAutoFit/>
          </a:bodyPr>
          <a:lstStyle/>
          <a:p>
            <a:pPr algn="ctr"/>
            <a:r>
              <a:rPr lang="nl-BE" sz="2800" b="1" dirty="0">
                <a:solidFill>
                  <a:srgbClr val="0070C0"/>
                </a:solidFill>
                <a:latin typeface="Gill Sans MT" panose="020B0502020104020203" pitchFamily="34" charset="77"/>
              </a:rPr>
              <a:t>beslissing</a:t>
            </a:r>
          </a:p>
        </p:txBody>
      </p:sp>
      <p:sp>
        <p:nvSpPr>
          <p:cNvPr id="8" name="Tekstvak 7">
            <a:extLst>
              <a:ext uri="{FF2B5EF4-FFF2-40B4-BE49-F238E27FC236}">
                <a16:creationId xmlns:a16="http://schemas.microsoft.com/office/drawing/2014/main" id="{25C4BF0B-155B-0824-B0F3-BF9CCBFFA965}"/>
              </a:ext>
            </a:extLst>
          </p:cNvPr>
          <p:cNvSpPr txBox="1"/>
          <p:nvPr/>
        </p:nvSpPr>
        <p:spPr>
          <a:xfrm>
            <a:off x="5332791" y="3137280"/>
            <a:ext cx="3182702" cy="523220"/>
          </a:xfrm>
          <a:prstGeom prst="rect">
            <a:avLst/>
          </a:prstGeom>
          <a:noFill/>
          <a:ln w="25400">
            <a:solidFill>
              <a:schemeClr val="tx2"/>
            </a:solidFill>
          </a:ln>
        </p:spPr>
        <p:txBody>
          <a:bodyPr wrap="square" rtlCol="0">
            <a:spAutoFit/>
          </a:bodyPr>
          <a:lstStyle/>
          <a:p>
            <a:pPr algn="ctr"/>
            <a:r>
              <a:rPr lang="nl-NL" sz="2800" b="1" dirty="0">
                <a:solidFill>
                  <a:srgbClr val="C00000"/>
                </a:solidFill>
              </a:rPr>
              <a:t>communicatie</a:t>
            </a:r>
          </a:p>
        </p:txBody>
      </p:sp>
      <p:sp>
        <p:nvSpPr>
          <p:cNvPr id="10" name="Tekstvak 9">
            <a:extLst>
              <a:ext uri="{FF2B5EF4-FFF2-40B4-BE49-F238E27FC236}">
                <a16:creationId xmlns:a16="http://schemas.microsoft.com/office/drawing/2014/main" id="{DE0872C4-7B39-12C5-289F-400382CE4142}"/>
              </a:ext>
            </a:extLst>
          </p:cNvPr>
          <p:cNvSpPr txBox="1"/>
          <p:nvPr/>
        </p:nvSpPr>
        <p:spPr>
          <a:xfrm>
            <a:off x="3094074" y="4230235"/>
            <a:ext cx="3612191" cy="1015663"/>
          </a:xfrm>
          <a:prstGeom prst="rect">
            <a:avLst/>
          </a:prstGeom>
          <a:noFill/>
          <a:ln w="25400">
            <a:solidFill>
              <a:schemeClr val="tx2"/>
            </a:solidFill>
          </a:ln>
        </p:spPr>
        <p:txBody>
          <a:bodyPr wrap="square" rtlCol="0">
            <a:spAutoFit/>
          </a:bodyPr>
          <a:lstStyle/>
          <a:p>
            <a:pPr algn="ctr"/>
            <a:r>
              <a:rPr lang="nl-BE" sz="2800" b="1" dirty="0">
                <a:solidFill>
                  <a:srgbClr val="0070C0"/>
                </a:solidFill>
                <a:latin typeface="Gill Sans MT" panose="020B0502020104020203" pitchFamily="34" charset="77"/>
              </a:rPr>
              <a:t>therapeutische</a:t>
            </a:r>
            <a:r>
              <a:rPr lang="nl-BE" sz="3200" b="1" dirty="0">
                <a:solidFill>
                  <a:srgbClr val="0070C0"/>
                </a:solidFill>
                <a:latin typeface="Gill Sans MT" panose="020B0502020104020203" pitchFamily="34" charset="77"/>
              </a:rPr>
              <a:t> </a:t>
            </a:r>
            <a:r>
              <a:rPr lang="nl-BE" sz="2800" b="1" dirty="0">
                <a:solidFill>
                  <a:srgbClr val="0070C0"/>
                </a:solidFill>
                <a:latin typeface="Gill Sans MT" panose="020B0502020104020203" pitchFamily="34" charset="77"/>
              </a:rPr>
              <a:t>hardnekkigheid</a:t>
            </a:r>
          </a:p>
        </p:txBody>
      </p:sp>
      <p:cxnSp>
        <p:nvCxnSpPr>
          <p:cNvPr id="16" name="Rechte verbindingslijn met pijl 15">
            <a:extLst>
              <a:ext uri="{FF2B5EF4-FFF2-40B4-BE49-F238E27FC236}">
                <a16:creationId xmlns:a16="http://schemas.microsoft.com/office/drawing/2014/main" id="{59CBD239-58AC-0111-D5E0-07669328F138}"/>
              </a:ext>
            </a:extLst>
          </p:cNvPr>
          <p:cNvCxnSpPr>
            <a:cxnSpLocks/>
          </p:cNvCxnSpPr>
          <p:nvPr/>
        </p:nvCxnSpPr>
        <p:spPr>
          <a:xfrm>
            <a:off x="6924142" y="3660500"/>
            <a:ext cx="0" cy="213400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Rechte verbindingslijn met pijl 17">
            <a:extLst>
              <a:ext uri="{FF2B5EF4-FFF2-40B4-BE49-F238E27FC236}">
                <a16:creationId xmlns:a16="http://schemas.microsoft.com/office/drawing/2014/main" id="{3A048D2B-F736-B189-BF9B-08FF3D42F41B}"/>
              </a:ext>
            </a:extLst>
          </p:cNvPr>
          <p:cNvCxnSpPr>
            <a:cxnSpLocks/>
          </p:cNvCxnSpPr>
          <p:nvPr/>
        </p:nvCxnSpPr>
        <p:spPr>
          <a:xfrm flipH="1">
            <a:off x="4900169" y="3681632"/>
            <a:ext cx="746053" cy="548603"/>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Rechte verbindingslijn met pijl 19">
            <a:extLst>
              <a:ext uri="{FF2B5EF4-FFF2-40B4-BE49-F238E27FC236}">
                <a16:creationId xmlns:a16="http://schemas.microsoft.com/office/drawing/2014/main" id="{E9104919-3656-C4C0-C122-DCE7C2AE7D0D}"/>
              </a:ext>
            </a:extLst>
          </p:cNvPr>
          <p:cNvCxnSpPr>
            <a:cxnSpLocks/>
            <a:stCxn id="10" idx="2"/>
          </p:cNvCxnSpPr>
          <p:nvPr/>
        </p:nvCxnSpPr>
        <p:spPr>
          <a:xfrm>
            <a:off x="4900170" y="5245898"/>
            <a:ext cx="878671" cy="5486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6B7320AE-8EB5-8E7E-13C2-AFC4631A428E}"/>
              </a:ext>
            </a:extLst>
          </p:cNvPr>
          <p:cNvCxnSpPr>
            <a:cxnSpLocks/>
          </p:cNvCxnSpPr>
          <p:nvPr/>
        </p:nvCxnSpPr>
        <p:spPr>
          <a:xfrm>
            <a:off x="7873966" y="3687846"/>
            <a:ext cx="920202" cy="5423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39F305E4-44D3-436E-F6BE-8D547208C07A}"/>
              </a:ext>
            </a:extLst>
          </p:cNvPr>
          <p:cNvCxnSpPr>
            <a:cxnSpLocks/>
          </p:cNvCxnSpPr>
          <p:nvPr/>
        </p:nvCxnSpPr>
        <p:spPr>
          <a:xfrm flipH="1">
            <a:off x="7873966" y="4876360"/>
            <a:ext cx="886562" cy="9181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E3E6A6D8-87D4-84E8-A187-EFAB22E616C5}"/>
              </a:ext>
            </a:extLst>
          </p:cNvPr>
          <p:cNvSpPr txBox="1"/>
          <p:nvPr/>
        </p:nvSpPr>
        <p:spPr>
          <a:xfrm>
            <a:off x="3063729" y="1207179"/>
            <a:ext cx="8213448" cy="523220"/>
          </a:xfrm>
          <a:prstGeom prst="rect">
            <a:avLst/>
          </a:prstGeom>
          <a:noFill/>
        </p:spPr>
        <p:txBody>
          <a:bodyPr wrap="square" rtlCol="0">
            <a:spAutoFit/>
          </a:bodyPr>
          <a:lstStyle/>
          <a:p>
            <a:pPr algn="ctr"/>
            <a:r>
              <a:rPr lang="nl-NL" sz="2800" b="1" dirty="0">
                <a:solidFill>
                  <a:schemeClr val="tx2"/>
                </a:solidFill>
                <a:latin typeface="Gill Sans MT" panose="020B0502020104020203" pitchFamily="34" charset="77"/>
                <a:ea typeface="Verdana" panose="020B0604030504040204" pitchFamily="34" charset="0"/>
                <a:cs typeface="Gill Sans" charset="0"/>
              </a:rPr>
              <a:t>‘</a:t>
            </a:r>
            <a:r>
              <a:rPr lang="nl-BE" sz="2800" b="1" dirty="0">
                <a:solidFill>
                  <a:schemeClr val="tx2"/>
                </a:solidFill>
                <a:latin typeface="Gill Sans MT" panose="020B0502020104020203" pitchFamily="34" charset="77"/>
                <a:ea typeface="Verdana" panose="020B0604030504040204" pitchFamily="34" charset="0"/>
                <a:cs typeface="Gill Sans" charset="0"/>
              </a:rPr>
              <a:t>G</a:t>
            </a:r>
            <a:r>
              <a:rPr lang="nl-BE" sz="2800" b="1" u="none" strike="noStrike" dirty="0">
                <a:solidFill>
                  <a:schemeClr val="tx2"/>
                </a:solidFill>
                <a:effectLst/>
                <a:latin typeface="Gill Sans MT" panose="020B0502020104020203" pitchFamily="34" charset="77"/>
              </a:rPr>
              <a:t>ezondheidszorg’ in </a:t>
            </a:r>
            <a:r>
              <a:rPr lang="nl-BE" sz="2800" b="1" u="none" strike="noStrike" dirty="0">
                <a:solidFill>
                  <a:srgbClr val="0070C0"/>
                </a:solidFill>
                <a:effectLst/>
                <a:latin typeface="Gill Sans MT" panose="020B0502020104020203" pitchFamily="34" charset="77"/>
              </a:rPr>
              <a:t>belang</a:t>
            </a:r>
            <a:r>
              <a:rPr lang="nl-BE" sz="2800" b="1" u="none" strike="noStrike" dirty="0">
                <a:solidFill>
                  <a:schemeClr val="tx2"/>
                </a:solidFill>
                <a:effectLst/>
                <a:latin typeface="Gill Sans MT" panose="020B0502020104020203" pitchFamily="34" charset="77"/>
              </a:rPr>
              <a:t> en </a:t>
            </a:r>
            <a:r>
              <a:rPr lang="nl-BE" sz="2800" b="1" u="none" strike="noStrike" dirty="0">
                <a:solidFill>
                  <a:srgbClr val="0070C0"/>
                </a:solidFill>
                <a:effectLst/>
                <a:latin typeface="Gill Sans MT" panose="020B0502020104020203" pitchFamily="34" charset="77"/>
              </a:rPr>
              <a:t>door</a:t>
            </a:r>
            <a:r>
              <a:rPr lang="nl-BE" sz="2800" b="1" u="none" strike="noStrike" dirty="0">
                <a:solidFill>
                  <a:schemeClr val="tx2"/>
                </a:solidFill>
                <a:effectLst/>
                <a:latin typeface="Gill Sans MT" panose="020B0502020104020203" pitchFamily="34" charset="77"/>
              </a:rPr>
              <a:t> de patiënt </a:t>
            </a:r>
            <a:endParaRPr lang="nl-NL" dirty="0"/>
          </a:p>
        </p:txBody>
      </p:sp>
      <p:cxnSp>
        <p:nvCxnSpPr>
          <p:cNvPr id="23" name="Rechte verbindingslijn met pijl 22">
            <a:extLst>
              <a:ext uri="{FF2B5EF4-FFF2-40B4-BE49-F238E27FC236}">
                <a16:creationId xmlns:a16="http://schemas.microsoft.com/office/drawing/2014/main" id="{5D0215DD-74A2-2C25-C914-D803ED2B0263}"/>
              </a:ext>
            </a:extLst>
          </p:cNvPr>
          <p:cNvCxnSpPr>
            <a:cxnSpLocks/>
          </p:cNvCxnSpPr>
          <p:nvPr/>
        </p:nvCxnSpPr>
        <p:spPr>
          <a:xfrm>
            <a:off x="6924142" y="1730399"/>
            <a:ext cx="0" cy="5544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25E50CD1-AA30-BD3F-E606-80DE3E4C32C6}"/>
              </a:ext>
            </a:extLst>
          </p:cNvPr>
          <p:cNvCxnSpPr>
            <a:cxnSpLocks/>
          </p:cNvCxnSpPr>
          <p:nvPr/>
        </p:nvCxnSpPr>
        <p:spPr>
          <a:xfrm>
            <a:off x="6924142" y="2462940"/>
            <a:ext cx="0" cy="6743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A62DEFDF-A400-A76B-369B-598C7DB819F2}"/>
              </a:ext>
            </a:extLst>
          </p:cNvPr>
          <p:cNvSpPr/>
          <p:nvPr/>
        </p:nvSpPr>
        <p:spPr>
          <a:xfrm>
            <a:off x="8515494" y="1146160"/>
            <a:ext cx="2761676" cy="660706"/>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204412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2A394-D6DD-5241-A957-214D01331502}"/>
              </a:ext>
            </a:extLst>
          </p:cNvPr>
          <p:cNvSpPr>
            <a:spLocks noGrp="1"/>
          </p:cNvSpPr>
          <p:nvPr>
            <p:ph type="title"/>
          </p:nvPr>
        </p:nvSpPr>
        <p:spPr>
          <a:xfrm>
            <a:off x="1929502" y="-65376"/>
            <a:ext cx="10262498" cy="1235075"/>
          </a:xfrm>
        </p:spPr>
        <p:txBody>
          <a:bodyPr>
            <a:noAutofit/>
          </a:bodyPr>
          <a:lstStyle/>
          <a:p>
            <a:pPr algn="ctr"/>
            <a:r>
              <a:rPr lang="nl-BE" sz="3600" b="1" dirty="0">
                <a:solidFill>
                  <a:srgbClr val="C00000"/>
                </a:solidFill>
                <a:latin typeface="Gill Sans MT" panose="020B0502020104020203" pitchFamily="34" charset="77"/>
              </a:rPr>
              <a:t>Voorbeeld</a:t>
            </a:r>
          </a:p>
        </p:txBody>
      </p:sp>
      <p:sp>
        <p:nvSpPr>
          <p:cNvPr id="3" name="Tijdelijke aanduiding voor inhoud 2">
            <a:extLst>
              <a:ext uri="{FF2B5EF4-FFF2-40B4-BE49-F238E27FC236}">
                <a16:creationId xmlns:a16="http://schemas.microsoft.com/office/drawing/2014/main" id="{1673D818-7378-6445-AAD8-057180F5A6B7}"/>
              </a:ext>
            </a:extLst>
          </p:cNvPr>
          <p:cNvSpPr>
            <a:spLocks noGrp="1"/>
          </p:cNvSpPr>
          <p:nvPr>
            <p:ph idx="1"/>
          </p:nvPr>
        </p:nvSpPr>
        <p:spPr>
          <a:xfrm>
            <a:off x="2735756" y="1169699"/>
            <a:ext cx="9199570" cy="4603652"/>
          </a:xfrm>
        </p:spPr>
        <p:txBody>
          <a:bodyPr>
            <a:normAutofit fontScale="25000" lnSpcReduction="20000"/>
          </a:bodyPr>
          <a:lstStyle/>
          <a:p>
            <a:pPr marL="0" indent="0">
              <a:lnSpc>
                <a:spcPct val="170000"/>
              </a:lnSpc>
              <a:buNone/>
            </a:pPr>
            <a:r>
              <a:rPr lang="nl-BE" sz="8600" b="1" dirty="0">
                <a:solidFill>
                  <a:srgbClr val="0070C0"/>
                </a:solidFill>
                <a:latin typeface="Gill Sans MT" panose="020B0502020104020203" pitchFamily="34" charset="77"/>
              </a:rPr>
              <a:t>Christina = 72 jaar. Hersentrombose met een uitgebreid herseninfarct          coma. </a:t>
            </a:r>
          </a:p>
          <a:p>
            <a:pPr lvl="1">
              <a:lnSpc>
                <a:spcPct val="120000"/>
              </a:lnSpc>
              <a:buFont typeface="Wingdings" pitchFamily="2" charset="2"/>
              <a:buChar char="Ø"/>
            </a:pPr>
            <a:r>
              <a:rPr lang="nl-BE" sz="8600" dirty="0">
                <a:solidFill>
                  <a:schemeClr val="tx2"/>
                </a:solidFill>
                <a:latin typeface="Gill Sans MT" panose="020B0502020104020203" pitchFamily="34" charset="77"/>
              </a:rPr>
              <a:t>Vooraf perfecte gezondheid. Leefde volledig zelfstandig.  Actief in het verenigingsleven.</a:t>
            </a:r>
          </a:p>
          <a:p>
            <a:pPr lvl="1">
              <a:lnSpc>
                <a:spcPct val="120000"/>
              </a:lnSpc>
              <a:buFont typeface="Wingdings" pitchFamily="2" charset="2"/>
              <a:buChar char="Ø"/>
            </a:pPr>
            <a:r>
              <a:rPr lang="nl-BE" sz="8600" dirty="0">
                <a:solidFill>
                  <a:schemeClr val="tx2"/>
                </a:solidFill>
                <a:latin typeface="Gill Sans MT" panose="020B0502020104020203" pitchFamily="34" charset="77"/>
              </a:rPr>
              <a:t> 2 zonen. Gesprek over voorafgaander zorgplanning o.a. geen beademing, reanimeren, nierdialyse etc). </a:t>
            </a:r>
            <a:r>
              <a:rPr lang="nl-BE" sz="8600" i="1" dirty="0">
                <a:solidFill>
                  <a:schemeClr val="tx2"/>
                </a:solidFill>
                <a:latin typeface="Gill Sans MT" panose="020B0502020104020203" pitchFamily="34" charset="77"/>
              </a:rPr>
              <a:t>“Ik wil niet leven als plant”</a:t>
            </a:r>
          </a:p>
          <a:p>
            <a:pPr lvl="1">
              <a:lnSpc>
                <a:spcPct val="120000"/>
              </a:lnSpc>
              <a:buFont typeface="Wingdings" pitchFamily="2" charset="2"/>
              <a:buChar char="Ø"/>
            </a:pPr>
            <a:r>
              <a:rPr lang="nl-BE" sz="8600" dirty="0">
                <a:solidFill>
                  <a:schemeClr val="tx2"/>
                </a:solidFill>
                <a:latin typeface="Gill Sans MT" panose="020B0502020104020203" pitchFamily="34" charset="77"/>
              </a:rPr>
              <a:t>Patiënte heeft enkele maanden terug </a:t>
            </a:r>
          </a:p>
          <a:p>
            <a:pPr lvl="3">
              <a:lnSpc>
                <a:spcPct val="120000"/>
              </a:lnSpc>
              <a:buFont typeface="Wingdings" pitchFamily="2" charset="2"/>
              <a:buChar char="Ø"/>
            </a:pPr>
            <a:r>
              <a:rPr lang="nl-BE" sz="8600" dirty="0">
                <a:solidFill>
                  <a:schemeClr val="tx2"/>
                </a:solidFill>
                <a:latin typeface="Gill Sans MT" panose="020B0502020104020203" pitchFamily="34" charset="77"/>
              </a:rPr>
              <a:t> negatieve wilsverklaring opgesteld.</a:t>
            </a:r>
          </a:p>
          <a:p>
            <a:pPr lvl="3">
              <a:lnSpc>
                <a:spcPct val="120000"/>
              </a:lnSpc>
              <a:buFont typeface="Wingdings" pitchFamily="2" charset="2"/>
              <a:buChar char="Ø"/>
            </a:pPr>
            <a:r>
              <a:rPr lang="nl-BE" sz="8600" b="1" dirty="0">
                <a:solidFill>
                  <a:srgbClr val="0070C0"/>
                </a:solidFill>
                <a:latin typeface="Gill Sans MT" panose="020B0502020104020203" pitchFamily="34" charset="77"/>
              </a:rPr>
              <a:t>Wilsverklaring euthanasie           euthanasie.</a:t>
            </a:r>
          </a:p>
          <a:p>
            <a:pPr lvl="3">
              <a:lnSpc>
                <a:spcPct val="120000"/>
              </a:lnSpc>
              <a:buFont typeface="Wingdings" pitchFamily="2" charset="2"/>
              <a:buChar char="Ø"/>
            </a:pPr>
            <a:r>
              <a:rPr lang="nl-BE" sz="8600" dirty="0">
                <a:solidFill>
                  <a:schemeClr val="tx2"/>
                </a:solidFill>
                <a:latin typeface="Gill Sans MT" panose="020B0502020104020203" pitchFamily="34" charset="77"/>
              </a:rPr>
              <a:t>Zorgvolmacht. </a:t>
            </a:r>
          </a:p>
          <a:p>
            <a:pPr marL="0" indent="0">
              <a:buNone/>
            </a:pPr>
            <a:endParaRPr lang="nl-BE" sz="3200" dirty="0">
              <a:solidFill>
                <a:schemeClr val="tx1">
                  <a:lumMod val="65000"/>
                  <a:lumOff val="35000"/>
                </a:schemeClr>
              </a:solidFill>
            </a:endParaRPr>
          </a:p>
        </p:txBody>
      </p:sp>
      <p:cxnSp>
        <p:nvCxnSpPr>
          <p:cNvPr id="5" name="Rechte verbindingslijn met pijl 4">
            <a:extLst>
              <a:ext uri="{FF2B5EF4-FFF2-40B4-BE49-F238E27FC236}">
                <a16:creationId xmlns:a16="http://schemas.microsoft.com/office/drawing/2014/main" id="{44EB807E-3B76-C644-82C1-2B25EB4424EE}"/>
              </a:ext>
            </a:extLst>
          </p:cNvPr>
          <p:cNvCxnSpPr/>
          <p:nvPr/>
        </p:nvCxnSpPr>
        <p:spPr>
          <a:xfrm>
            <a:off x="4633829" y="2047555"/>
            <a:ext cx="540328"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6ADC144B-F61C-B94F-AD51-2AB9BC43DAE1}"/>
              </a:ext>
            </a:extLst>
          </p:cNvPr>
          <p:cNvPicPr>
            <a:picLocks noChangeAspect="1"/>
          </p:cNvPicPr>
          <p:nvPr/>
        </p:nvPicPr>
        <p:blipFill>
          <a:blip r:embed="rId3"/>
          <a:stretch>
            <a:fillRect/>
          </a:stretch>
        </p:blipFill>
        <p:spPr>
          <a:xfrm>
            <a:off x="0" y="0"/>
            <a:ext cx="1929502" cy="6858000"/>
          </a:xfrm>
          <a:prstGeom prst="rect">
            <a:avLst/>
          </a:prstGeom>
        </p:spPr>
      </p:pic>
      <p:cxnSp>
        <p:nvCxnSpPr>
          <p:cNvPr id="8" name="Rechte verbindingslijn met pijl 7">
            <a:extLst>
              <a:ext uri="{FF2B5EF4-FFF2-40B4-BE49-F238E27FC236}">
                <a16:creationId xmlns:a16="http://schemas.microsoft.com/office/drawing/2014/main" id="{C86962C2-DEE4-30DB-825F-C9DD813D35E1}"/>
              </a:ext>
            </a:extLst>
          </p:cNvPr>
          <p:cNvCxnSpPr/>
          <p:nvPr/>
        </p:nvCxnSpPr>
        <p:spPr>
          <a:xfrm>
            <a:off x="8053137" y="4748463"/>
            <a:ext cx="56147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08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1929502" y="380099"/>
            <a:ext cx="10137807" cy="1325563"/>
          </a:xfrm>
          <a:prstGeom prst="rect">
            <a:avLst/>
          </a:prstGeom>
        </p:spPr>
        <p:txBody>
          <a:bodyPr>
            <a:normAutofit/>
          </a:bodyPr>
          <a:lstStyle>
            <a:lvl1pPr>
              <a:defRPr sz="4800">
                <a:solidFill>
                  <a:srgbClr val="FF2600"/>
                </a:solidFill>
              </a:defRPr>
            </a:lvl1pPr>
          </a:lstStyle>
          <a:p>
            <a:pPr algn="ctr"/>
            <a:r>
              <a:rPr lang="nl-NL" sz="3600" b="1" dirty="0">
                <a:solidFill>
                  <a:schemeClr val="tx1">
                    <a:lumMod val="65000"/>
                    <a:lumOff val="35000"/>
                  </a:schemeClr>
                </a:solidFill>
                <a:latin typeface="Gill Sans" charset="0"/>
                <a:ea typeface="Gill Sans" charset="0"/>
                <a:cs typeface="Gill Sans" charset="0"/>
              </a:rPr>
              <a:t>‘Actueel’ euthanasieverzoek = verzoek van een wilsbekwame patiënt</a:t>
            </a:r>
          </a:p>
        </p:txBody>
      </p:sp>
      <p:sp>
        <p:nvSpPr>
          <p:cNvPr id="310" name="Shape 310"/>
          <p:cNvSpPr>
            <a:spLocks noGrp="1"/>
          </p:cNvSpPr>
          <p:nvPr>
            <p:ph type="body" idx="1"/>
          </p:nvPr>
        </p:nvSpPr>
        <p:spPr>
          <a:xfrm>
            <a:off x="1929502" y="1915628"/>
            <a:ext cx="10137807" cy="3986427"/>
          </a:xfrm>
          <a:prstGeom prst="rect">
            <a:avLst/>
          </a:prstGeom>
        </p:spPr>
        <p:txBody>
          <a:bodyPr>
            <a:noAutofit/>
          </a:bodyPr>
          <a:lstStyle/>
          <a:p>
            <a:pPr marL="223234" indent="0">
              <a:lnSpc>
                <a:spcPct val="100000"/>
              </a:lnSpc>
              <a:buClr>
                <a:schemeClr val="tx2"/>
              </a:buClr>
              <a:buSzPct val="100000"/>
              <a:buNone/>
              <a:defRPr sz="3600"/>
            </a:pPr>
            <a:r>
              <a:rPr lang="nl-NL" b="1" dirty="0">
                <a:solidFill>
                  <a:schemeClr val="tx1">
                    <a:lumMod val="65000"/>
                    <a:lumOff val="35000"/>
                  </a:schemeClr>
                </a:solidFill>
                <a:latin typeface="Gill Sans MT" panose="020B0502020104020203" pitchFamily="34" charset="77"/>
              </a:rPr>
              <a:t>Voorwaarden geldig voor alle patiënten</a:t>
            </a:r>
            <a:r>
              <a:rPr lang="nl-NL" b="1" baseline="30000" dirty="0">
                <a:solidFill>
                  <a:schemeClr val="tx1">
                    <a:lumMod val="65000"/>
                    <a:lumOff val="35000"/>
                  </a:schemeClr>
                </a:solidFill>
                <a:latin typeface="Gill Sans MT" panose="020B0502020104020203" pitchFamily="34" charset="77"/>
              </a:rPr>
              <a:t>1</a:t>
            </a:r>
          </a:p>
          <a:p>
            <a:pPr marL="737584" indent="-514350">
              <a:lnSpc>
                <a:spcPct val="100000"/>
              </a:lnSpc>
              <a:buClr>
                <a:schemeClr val="tx2"/>
              </a:buClr>
              <a:buSzPct val="100000"/>
              <a:buFont typeface="+mj-lt"/>
              <a:buAutoNum type="arabicPeriod"/>
              <a:defRPr sz="3600"/>
            </a:pPr>
            <a:r>
              <a:rPr lang="nl-NL" sz="2600" dirty="0">
                <a:solidFill>
                  <a:schemeClr val="tx2"/>
                </a:solidFill>
                <a:latin typeface="Gill Sans MT" panose="020B0502020104020203" pitchFamily="34" charset="77"/>
              </a:rPr>
              <a:t>De verzoeker </a:t>
            </a:r>
            <a:r>
              <a:rPr lang="nl-NL" sz="2600" dirty="0">
                <a:solidFill>
                  <a:schemeClr val="tx1">
                    <a:lumMod val="65000"/>
                    <a:lumOff val="35000"/>
                  </a:schemeClr>
                </a:solidFill>
                <a:latin typeface="Gill Sans MT" panose="020B0502020104020203" pitchFamily="34" charset="77"/>
              </a:rPr>
              <a:t>=</a:t>
            </a:r>
            <a:r>
              <a:rPr lang="nl-NL" sz="2600" b="1" dirty="0">
                <a:solidFill>
                  <a:srgbClr val="0070C0"/>
                </a:solidFill>
                <a:latin typeface="Gill Sans MT" panose="020B0502020104020203" pitchFamily="34" charset="77"/>
              </a:rPr>
              <a:t> wilsbekwaam </a:t>
            </a:r>
            <a:r>
              <a:rPr lang="nl-NL" sz="2600" b="1" dirty="0">
                <a:solidFill>
                  <a:schemeClr val="tx1">
                    <a:lumMod val="65000"/>
                    <a:lumOff val="35000"/>
                  </a:schemeClr>
                </a:solidFill>
                <a:latin typeface="Gill Sans MT" panose="020B0502020104020203" pitchFamily="34" charset="77"/>
              </a:rPr>
              <a:t>(</a:t>
            </a:r>
            <a:r>
              <a:rPr lang="nl-NL" sz="2600" dirty="0">
                <a:solidFill>
                  <a:schemeClr val="tx1">
                    <a:lumMod val="65000"/>
                    <a:lumOff val="35000"/>
                  </a:schemeClr>
                </a:solidFill>
                <a:latin typeface="Gill Sans MT" panose="020B0502020104020203" pitchFamily="34" charset="77"/>
              </a:rPr>
              <a:t>handelingsbekwame meerderjarige of ontvoogde minderjarige of oordeelsbekwaam minderjarige)</a:t>
            </a:r>
          </a:p>
          <a:p>
            <a:pPr marL="680434" indent="-457200">
              <a:lnSpc>
                <a:spcPct val="100000"/>
              </a:lnSpc>
              <a:buClr>
                <a:schemeClr val="tx2"/>
              </a:buClr>
              <a:buSzPct val="100000"/>
              <a:buFont typeface="+mj-lt"/>
              <a:buAutoNum type="arabicPeriod"/>
              <a:defRPr sz="3600"/>
            </a:pPr>
            <a:r>
              <a:rPr lang="nl-NL" sz="2600" dirty="0">
                <a:solidFill>
                  <a:schemeClr val="tx2"/>
                </a:solidFill>
                <a:latin typeface="Gill Sans MT" panose="020B0502020104020203" pitchFamily="34" charset="77"/>
              </a:rPr>
              <a:t>Het verzoek = </a:t>
            </a:r>
            <a:r>
              <a:rPr lang="nl-NL" sz="2600" b="1" dirty="0">
                <a:solidFill>
                  <a:srgbClr val="0070C0"/>
                </a:solidFill>
                <a:latin typeface="Gill Sans MT" panose="020B0502020104020203" pitchFamily="34" charset="77"/>
              </a:rPr>
              <a:t>vrijwillig, overwogen en herhaald</a:t>
            </a:r>
            <a:r>
              <a:rPr lang="nl-NL" sz="2600" dirty="0">
                <a:solidFill>
                  <a:schemeClr val="tx2"/>
                </a:solidFill>
                <a:latin typeface="Gill Sans MT" panose="020B0502020104020203" pitchFamily="34" charset="77"/>
              </a:rPr>
              <a:t>. </a:t>
            </a:r>
          </a:p>
          <a:p>
            <a:pPr marL="680434" indent="-457200">
              <a:lnSpc>
                <a:spcPct val="100000"/>
              </a:lnSpc>
              <a:buClr>
                <a:schemeClr val="tx2"/>
              </a:buClr>
              <a:buSzPct val="100000"/>
              <a:buFont typeface="+mj-lt"/>
              <a:buAutoNum type="arabicPeriod"/>
              <a:defRPr sz="3600"/>
            </a:pPr>
            <a:r>
              <a:rPr lang="nl-NL" sz="2600" dirty="0">
                <a:solidFill>
                  <a:schemeClr val="tx2"/>
                </a:solidFill>
                <a:latin typeface="Gill Sans MT" panose="020B0502020104020203" pitchFamily="34" charset="77"/>
              </a:rPr>
              <a:t>De verzoeker lijdt aan een </a:t>
            </a:r>
            <a:r>
              <a:rPr lang="nl-NL" sz="2600" b="1" dirty="0">
                <a:solidFill>
                  <a:srgbClr val="0070C0"/>
                </a:solidFill>
                <a:latin typeface="Gill Sans MT" panose="020B0502020104020203" pitchFamily="34" charset="77"/>
              </a:rPr>
              <a:t>ernstige en ongeneeslijke aandoening</a:t>
            </a:r>
            <a:r>
              <a:rPr lang="nl-NL" sz="2600" dirty="0">
                <a:solidFill>
                  <a:schemeClr val="tx2"/>
                </a:solidFill>
                <a:latin typeface="Gill Sans MT" panose="020B0502020104020203" pitchFamily="34" charset="77"/>
              </a:rPr>
              <a:t>. Objectieve vereiste             arts te beoordelen </a:t>
            </a:r>
            <a:r>
              <a:rPr lang="nl-NL" sz="2600" b="1" dirty="0">
                <a:solidFill>
                  <a:srgbClr val="C00000"/>
                </a:solidFill>
                <a:latin typeface="Gill Sans MT" panose="020B0502020104020203" pitchFamily="34" charset="77"/>
              </a:rPr>
              <a:t>=</a:t>
            </a:r>
            <a:r>
              <a:rPr lang="nl-NL" sz="2600" dirty="0">
                <a:solidFill>
                  <a:schemeClr val="tx2"/>
                </a:solidFill>
                <a:latin typeface="Gill Sans MT" panose="020B0502020104020203" pitchFamily="34" charset="77"/>
              </a:rPr>
              <a:t> geen reëel en redelijk </a:t>
            </a:r>
            <a:r>
              <a:rPr lang="nl-NL" sz="2600" b="1" dirty="0">
                <a:solidFill>
                  <a:srgbClr val="C00000"/>
                </a:solidFill>
                <a:latin typeface="Gill Sans MT" panose="020B0502020104020203" pitchFamily="34" charset="77"/>
              </a:rPr>
              <a:t>‘curatief’ </a:t>
            </a:r>
            <a:r>
              <a:rPr lang="nl-NL" sz="2600" dirty="0">
                <a:solidFill>
                  <a:schemeClr val="tx2"/>
                </a:solidFill>
                <a:latin typeface="Gill Sans MT" panose="020B0502020104020203" pitchFamily="34" charset="77"/>
              </a:rPr>
              <a:t>behandelingsperspectief meer</a:t>
            </a:r>
            <a:r>
              <a:rPr lang="nl-NL" sz="2600" baseline="30000" dirty="0">
                <a:solidFill>
                  <a:schemeClr val="tx2"/>
                </a:solidFill>
                <a:latin typeface="Gill Sans MT" panose="020B0502020104020203" pitchFamily="34" charset="77"/>
              </a:rPr>
              <a:t>2</a:t>
            </a:r>
            <a:r>
              <a:rPr lang="nl-NL" sz="2600" dirty="0">
                <a:solidFill>
                  <a:schemeClr val="tx2"/>
                </a:solidFill>
                <a:latin typeface="Gill Sans MT" panose="020B0502020104020203" pitchFamily="34" charset="77"/>
              </a:rPr>
              <a:t>. </a:t>
            </a:r>
            <a:br>
              <a:rPr lang="nl-NL" sz="2600" dirty="0">
                <a:solidFill>
                  <a:schemeClr val="tx2"/>
                </a:solidFill>
                <a:latin typeface="Gill Sans MT" panose="020B0502020104020203" pitchFamily="34" charset="77"/>
              </a:rPr>
            </a:br>
            <a:endParaRPr lang="nl-NL" sz="2600" dirty="0">
              <a:solidFill>
                <a:schemeClr val="tx2"/>
              </a:solidFill>
              <a:latin typeface="Gill Sans MT" panose="020B0502020104020203" pitchFamily="34" charset="77"/>
              <a:ea typeface="Gill Sans" charset="0"/>
              <a:cs typeface="Gill Sans" charset="0"/>
            </a:endParaRPr>
          </a:p>
          <a:p>
            <a:pPr marL="1137634" lvl="1" indent="-457200">
              <a:lnSpc>
                <a:spcPct val="100000"/>
              </a:lnSpc>
              <a:buClr>
                <a:schemeClr val="tx2"/>
              </a:buClr>
              <a:buSzPct val="100000"/>
              <a:buFont typeface="+mj-lt"/>
              <a:buAutoNum type="arabicPeriod"/>
              <a:defRPr sz="3600"/>
            </a:pPr>
            <a:endParaRPr lang="nl-NL" sz="2200" dirty="0">
              <a:solidFill>
                <a:schemeClr val="tx2"/>
              </a:solidFill>
              <a:latin typeface="Gill Sans MT" panose="020B0502020104020203" pitchFamily="34" charset="77"/>
            </a:endParaRPr>
          </a:p>
          <a:p>
            <a:pPr marL="223234" indent="0">
              <a:lnSpc>
                <a:spcPct val="100000"/>
              </a:lnSpc>
              <a:buClr>
                <a:schemeClr val="tx2"/>
              </a:buClr>
              <a:buSzPct val="100000"/>
              <a:buNone/>
              <a:defRPr sz="3600"/>
            </a:pPr>
            <a:endParaRPr lang="nl-NL" sz="2400" dirty="0">
              <a:solidFill>
                <a:schemeClr val="tx2"/>
              </a:solidFill>
              <a:latin typeface="Gill Sans MT" panose="020B0502020104020203" pitchFamily="34" charset="77"/>
              <a:ea typeface="Gill Sans" charset="0"/>
              <a:cs typeface="Gill Sans" charset="0"/>
            </a:endParaRPr>
          </a:p>
          <a:p>
            <a:pPr marL="223234" indent="0">
              <a:lnSpc>
                <a:spcPct val="100000"/>
              </a:lnSpc>
              <a:buClr>
                <a:schemeClr val="tx2"/>
              </a:buClr>
              <a:buSzPct val="100000"/>
              <a:buNone/>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223234" indent="0">
              <a:lnSpc>
                <a:spcPct val="100000"/>
              </a:lnSpc>
              <a:buClr>
                <a:schemeClr val="tx2"/>
              </a:buClr>
              <a:buSzPct val="100000"/>
              <a:buNone/>
              <a:defRPr sz="3600"/>
            </a:pPr>
            <a:endParaRPr lang="nl-NL" sz="2400" dirty="0">
              <a:solidFill>
                <a:schemeClr val="tx2"/>
              </a:solidFill>
              <a:latin typeface="Gill Sans MT" panose="020B0502020104020203" pitchFamily="34" charset="77"/>
              <a:ea typeface="Gill Sans" charset="0"/>
              <a:cs typeface="Gill Sans" charset="0"/>
            </a:endParaRPr>
          </a:p>
        </p:txBody>
      </p:sp>
      <p:pic>
        <p:nvPicPr>
          <p:cNvPr id="4" name="Afbeelding 3">
            <a:extLst>
              <a:ext uri="{FF2B5EF4-FFF2-40B4-BE49-F238E27FC236}">
                <a16:creationId xmlns:a16="http://schemas.microsoft.com/office/drawing/2014/main" id="{9F1DDBAF-206E-884A-B96F-E1548E562EE0}"/>
              </a:ext>
            </a:extLst>
          </p:cNvPr>
          <p:cNvPicPr>
            <a:picLocks noChangeAspect="1"/>
          </p:cNvPicPr>
          <p:nvPr/>
        </p:nvPicPr>
        <p:blipFill>
          <a:blip r:embed="rId3"/>
          <a:stretch>
            <a:fillRect/>
          </a:stretch>
        </p:blipFill>
        <p:spPr>
          <a:xfrm>
            <a:off x="0" y="0"/>
            <a:ext cx="1929502" cy="6858000"/>
          </a:xfrm>
          <a:prstGeom prst="rect">
            <a:avLst/>
          </a:prstGeom>
        </p:spPr>
      </p:pic>
      <p:cxnSp>
        <p:nvCxnSpPr>
          <p:cNvPr id="5" name="Rechte verbindingslijn met pijl 4">
            <a:extLst>
              <a:ext uri="{FF2B5EF4-FFF2-40B4-BE49-F238E27FC236}">
                <a16:creationId xmlns:a16="http://schemas.microsoft.com/office/drawing/2014/main" id="{E3B08679-1130-1EC6-B664-7DF0CD87025B}"/>
              </a:ext>
            </a:extLst>
          </p:cNvPr>
          <p:cNvCxnSpPr>
            <a:cxnSpLocks/>
          </p:cNvCxnSpPr>
          <p:nvPr/>
        </p:nvCxnSpPr>
        <p:spPr>
          <a:xfrm>
            <a:off x="7361908" y="4721782"/>
            <a:ext cx="89452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F87E03D4-AEF1-A744-D3FF-82F087B913F1}"/>
              </a:ext>
            </a:extLst>
          </p:cNvPr>
          <p:cNvSpPr txBox="1"/>
          <p:nvPr/>
        </p:nvSpPr>
        <p:spPr>
          <a:xfrm>
            <a:off x="2528888" y="5938881"/>
            <a:ext cx="9315450" cy="441146"/>
          </a:xfrm>
          <a:prstGeom prst="rect">
            <a:avLst/>
          </a:prstGeom>
          <a:noFill/>
        </p:spPr>
        <p:txBody>
          <a:bodyPr wrap="square" rtlCol="0">
            <a:spAutoFit/>
          </a:bodyPr>
          <a:lstStyle/>
          <a:p>
            <a:r>
              <a:rPr lang="nl-NL" sz="1600" b="1" baseline="30000">
                <a:solidFill>
                  <a:schemeClr val="tx1">
                    <a:lumMod val="65000"/>
                    <a:lumOff val="35000"/>
                  </a:schemeClr>
                </a:solidFill>
              </a:rPr>
              <a:t>1 Wet  betreffende de euthanasie  van 28 mei 2002: </a:t>
            </a:r>
            <a:r>
              <a:rPr lang="nl-NL" sz="1600" b="1" baseline="30000" err="1">
                <a:solidFill>
                  <a:schemeClr val="tx1">
                    <a:lumMod val="65000"/>
                    <a:lumOff val="35000"/>
                  </a:schemeClr>
                </a:solidFill>
              </a:rPr>
              <a:t>hfdst</a:t>
            </a:r>
            <a:r>
              <a:rPr lang="nl-NL" sz="1600" b="1" baseline="30000">
                <a:solidFill>
                  <a:schemeClr val="tx1">
                    <a:lumMod val="65000"/>
                    <a:lumOff val="35000"/>
                  </a:schemeClr>
                </a:solidFill>
              </a:rPr>
              <a:t>. 4</a:t>
            </a:r>
          </a:p>
          <a:p>
            <a:r>
              <a:rPr lang="nl-NL" sz="1200" b="1" baseline="30000">
                <a:solidFill>
                  <a:schemeClr val="tx1">
                    <a:lumMod val="65000"/>
                    <a:lumOff val="35000"/>
                  </a:schemeClr>
                </a:solidFill>
              </a:rPr>
              <a:t>2 </a:t>
            </a:r>
            <a:r>
              <a:rPr lang="nl-NL" sz="1200" b="1">
                <a:solidFill>
                  <a:schemeClr val="tx1">
                    <a:lumMod val="65000"/>
                    <a:lumOff val="35000"/>
                  </a:schemeClr>
                </a:solidFill>
              </a:rPr>
              <a:t>T. </a:t>
            </a:r>
            <a:r>
              <a:rPr lang="nl-NL" sz="1200" b="1" err="1">
                <a:solidFill>
                  <a:schemeClr val="tx1">
                    <a:lumMod val="65000"/>
                    <a:lumOff val="35000"/>
                  </a:schemeClr>
                </a:solidFill>
              </a:rPr>
              <a:t>Vansweevelt</a:t>
            </a:r>
            <a:r>
              <a:rPr lang="nl-NL" sz="1200" b="1">
                <a:solidFill>
                  <a:schemeClr val="tx1">
                    <a:lumMod val="65000"/>
                    <a:lumOff val="35000"/>
                  </a:schemeClr>
                </a:solidFill>
              </a:rPr>
              <a:t>, “De euthanasiewet: de ultieme bevestiging van het zelfbeschikkingsrecht of een gecontroleerde keuzevrijheid”, T. </a:t>
            </a:r>
            <a:r>
              <a:rPr lang="nl-NL" sz="1200" b="1" err="1">
                <a:solidFill>
                  <a:schemeClr val="tx1">
                    <a:lumMod val="65000"/>
                    <a:lumOff val="35000"/>
                  </a:schemeClr>
                </a:solidFill>
              </a:rPr>
              <a:t>Gez</a:t>
            </a:r>
            <a:r>
              <a:rPr lang="nl-NL" sz="1200" b="1">
                <a:solidFill>
                  <a:schemeClr val="tx1">
                    <a:lumMod val="65000"/>
                    <a:lumOff val="35000"/>
                  </a:schemeClr>
                </a:solidFill>
              </a:rPr>
              <a:t> 2003242</a:t>
            </a:r>
          </a:p>
        </p:txBody>
      </p:sp>
      <p:cxnSp>
        <p:nvCxnSpPr>
          <p:cNvPr id="6" name="Rechte verbindingslijn met pijl 5">
            <a:extLst>
              <a:ext uri="{FF2B5EF4-FFF2-40B4-BE49-F238E27FC236}">
                <a16:creationId xmlns:a16="http://schemas.microsoft.com/office/drawing/2014/main" id="{257C2830-4C9D-3618-1CF6-CF3C66A73F8F}"/>
              </a:ext>
            </a:extLst>
          </p:cNvPr>
          <p:cNvCxnSpPr>
            <a:cxnSpLocks/>
          </p:cNvCxnSpPr>
          <p:nvPr/>
        </p:nvCxnSpPr>
        <p:spPr>
          <a:xfrm flipH="1">
            <a:off x="5408417" y="3075709"/>
            <a:ext cx="1142727" cy="5611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734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1929502" y="44283"/>
            <a:ext cx="10137807" cy="1325563"/>
          </a:xfrm>
          <a:prstGeom prst="rect">
            <a:avLst/>
          </a:prstGeom>
        </p:spPr>
        <p:txBody>
          <a:bodyPr>
            <a:normAutofit/>
          </a:bodyPr>
          <a:lstStyle>
            <a:lvl1pPr>
              <a:defRPr sz="4800">
                <a:solidFill>
                  <a:srgbClr val="FF2600"/>
                </a:solidFill>
              </a:defRPr>
            </a:lvl1pPr>
          </a:lstStyle>
          <a:p>
            <a:pPr algn="ctr"/>
            <a:r>
              <a:rPr lang="nl-NL" sz="3600" b="1">
                <a:solidFill>
                  <a:schemeClr val="tx1">
                    <a:lumMod val="65000"/>
                    <a:lumOff val="35000"/>
                  </a:schemeClr>
                </a:solidFill>
                <a:latin typeface="Gill Sans" charset="0"/>
                <a:ea typeface="Gill Sans" charset="0"/>
                <a:cs typeface="Gill Sans" charset="0"/>
              </a:rPr>
              <a:t>‘Actueel’ euthanasieverzoek = verzoek van een </a:t>
            </a:r>
            <a:r>
              <a:rPr lang="nl-NL" sz="3600" b="1" err="1">
                <a:solidFill>
                  <a:schemeClr val="tx1">
                    <a:lumMod val="65000"/>
                    <a:lumOff val="35000"/>
                  </a:schemeClr>
                </a:solidFill>
                <a:latin typeface="Gill Sans" charset="0"/>
                <a:ea typeface="Gill Sans" charset="0"/>
                <a:cs typeface="Gill Sans" charset="0"/>
              </a:rPr>
              <a:t>wils</a:t>
            </a:r>
            <a:r>
              <a:rPr lang="nl-NL" sz="3600" b="1">
                <a:solidFill>
                  <a:schemeClr val="tx1">
                    <a:lumMod val="65000"/>
                    <a:lumOff val="35000"/>
                  </a:schemeClr>
                </a:solidFill>
                <a:latin typeface="Gill Sans" charset="0"/>
                <a:ea typeface="Gill Sans" charset="0"/>
                <a:cs typeface="Gill Sans" charset="0"/>
              </a:rPr>
              <a:t>(</a:t>
            </a:r>
            <a:r>
              <a:rPr lang="nl-NL" sz="3600" b="1" err="1">
                <a:solidFill>
                  <a:schemeClr val="tx1">
                    <a:lumMod val="65000"/>
                    <a:lumOff val="35000"/>
                  </a:schemeClr>
                </a:solidFill>
                <a:latin typeface="Gill Sans" charset="0"/>
                <a:ea typeface="Gill Sans" charset="0"/>
                <a:cs typeface="Gill Sans" charset="0"/>
              </a:rPr>
              <a:t>handelings</a:t>
            </a:r>
            <a:r>
              <a:rPr lang="nl-NL" sz="3600" b="1">
                <a:solidFill>
                  <a:schemeClr val="tx1">
                    <a:lumMod val="65000"/>
                    <a:lumOff val="35000"/>
                  </a:schemeClr>
                </a:solidFill>
                <a:latin typeface="Gill Sans" charset="0"/>
                <a:ea typeface="Gill Sans" charset="0"/>
                <a:cs typeface="Gill Sans" charset="0"/>
              </a:rPr>
              <a:t>)bekwame patiënt</a:t>
            </a:r>
          </a:p>
        </p:txBody>
      </p:sp>
      <p:sp>
        <p:nvSpPr>
          <p:cNvPr id="310" name="Shape 310"/>
          <p:cNvSpPr>
            <a:spLocks noGrp="1"/>
          </p:cNvSpPr>
          <p:nvPr>
            <p:ph type="body" idx="1"/>
          </p:nvPr>
        </p:nvSpPr>
        <p:spPr>
          <a:xfrm>
            <a:off x="2068047" y="1414129"/>
            <a:ext cx="9860716" cy="5078746"/>
          </a:xfrm>
          <a:prstGeom prst="rect">
            <a:avLst/>
          </a:prstGeom>
        </p:spPr>
        <p:txBody>
          <a:bodyPr>
            <a:noAutofit/>
          </a:bodyPr>
          <a:lstStyle/>
          <a:p>
            <a:pPr marL="223234" indent="0">
              <a:lnSpc>
                <a:spcPct val="100000"/>
              </a:lnSpc>
              <a:buClr>
                <a:schemeClr val="tx2"/>
              </a:buClr>
              <a:buSzPct val="100000"/>
              <a:buNone/>
              <a:defRPr sz="3600"/>
            </a:pPr>
            <a:r>
              <a:rPr lang="nl-NL" b="1" dirty="0">
                <a:solidFill>
                  <a:schemeClr val="tx1">
                    <a:lumMod val="65000"/>
                    <a:lumOff val="35000"/>
                  </a:schemeClr>
                </a:solidFill>
                <a:latin typeface="Gill Sans MT" panose="020B0502020104020203" pitchFamily="34" charset="77"/>
              </a:rPr>
              <a:t>Meerderjarige patiënt</a:t>
            </a:r>
          </a:p>
          <a:p>
            <a:pPr marL="223234" indent="0">
              <a:lnSpc>
                <a:spcPct val="100000"/>
              </a:lnSpc>
              <a:buClr>
                <a:schemeClr val="tx2"/>
              </a:buClr>
              <a:buSzPct val="100000"/>
              <a:buNone/>
              <a:defRPr sz="3600"/>
            </a:pPr>
            <a:r>
              <a:rPr lang="nl-NL" sz="2400" dirty="0">
                <a:solidFill>
                  <a:schemeClr val="tx2"/>
                </a:solidFill>
                <a:latin typeface="Gill Sans MT" panose="020B0502020104020203" pitchFamily="34" charset="77"/>
              </a:rPr>
              <a:t>De verzoeker vertoont een </a:t>
            </a:r>
            <a:r>
              <a:rPr lang="nl-NL" sz="2400" b="1" i="1" dirty="0">
                <a:solidFill>
                  <a:srgbClr val="0070C0"/>
                </a:solidFill>
                <a:latin typeface="Gill Sans MT" panose="020B0502020104020203" pitchFamily="34" charset="77"/>
              </a:rPr>
              <a:t>aanhoudend, ondraaglijk en onbehandelbaar </a:t>
            </a:r>
            <a:r>
              <a:rPr lang="nl-NL" sz="2400" b="1" dirty="0">
                <a:solidFill>
                  <a:srgbClr val="C00000"/>
                </a:solidFill>
                <a:latin typeface="Gill Sans MT" panose="020B0502020104020203" pitchFamily="34" charset="77"/>
              </a:rPr>
              <a:t>fysiek en/of psychisch lijden</a:t>
            </a:r>
            <a:r>
              <a:rPr lang="nl-NL" sz="2400" b="1" dirty="0">
                <a:solidFill>
                  <a:srgbClr val="FF0000"/>
                </a:solidFill>
                <a:latin typeface="Gill Sans MT" panose="020B0502020104020203" pitchFamily="34" charset="77"/>
              </a:rPr>
              <a:t> </a:t>
            </a:r>
            <a:r>
              <a:rPr lang="nl-NL" sz="2400" b="1" dirty="0">
                <a:solidFill>
                  <a:schemeClr val="tx1">
                    <a:lumMod val="65000"/>
                    <a:lumOff val="35000"/>
                  </a:schemeClr>
                </a:solidFill>
                <a:latin typeface="Gill Sans MT" panose="020B0502020104020203" pitchFamily="34" charset="77"/>
              </a:rPr>
              <a:t>(= medische uitzichtloze toestand</a:t>
            </a:r>
            <a:r>
              <a:rPr lang="nl-NL" sz="2400" dirty="0">
                <a:solidFill>
                  <a:schemeClr val="tx1">
                    <a:lumMod val="65000"/>
                    <a:lumOff val="35000"/>
                  </a:schemeClr>
                </a:solidFill>
                <a:latin typeface="Gill Sans MT" panose="020B0502020104020203" pitchFamily="34" charset="77"/>
              </a:rPr>
              <a:t>).</a:t>
            </a:r>
            <a:r>
              <a:rPr lang="nl-NL" sz="2400" dirty="0">
                <a:solidFill>
                  <a:schemeClr val="tx2"/>
                </a:solidFill>
                <a:latin typeface="Gill Sans MT" panose="020B0502020104020203" pitchFamily="34" charset="77"/>
              </a:rPr>
              <a:t> </a:t>
            </a:r>
            <a:r>
              <a:rPr lang="nl-NL" sz="2400" b="1" dirty="0">
                <a:solidFill>
                  <a:srgbClr val="0070C0"/>
                </a:solidFill>
                <a:latin typeface="Gill Sans MT" panose="020B0502020104020203" pitchFamily="34" charset="77"/>
              </a:rPr>
              <a:t>Obligaat</a:t>
            </a:r>
            <a:r>
              <a:rPr lang="nl-NL" sz="2400" dirty="0">
                <a:solidFill>
                  <a:schemeClr val="tx2"/>
                </a:solidFill>
                <a:latin typeface="Gill Sans MT" panose="020B0502020104020203" pitchFamily="34" charset="77"/>
              </a:rPr>
              <a:t> = causaal verband tussen EU-verzoek én ziekte én lijden!!!</a:t>
            </a:r>
          </a:p>
          <a:p>
            <a:pPr marL="223234" indent="0">
              <a:lnSpc>
                <a:spcPct val="100000"/>
              </a:lnSpc>
              <a:buClr>
                <a:schemeClr val="tx2"/>
              </a:buClr>
              <a:buSzPct val="100000"/>
              <a:buNone/>
              <a:defRPr sz="3600"/>
            </a:pPr>
            <a:r>
              <a:rPr lang="nl-NL" b="1" dirty="0">
                <a:solidFill>
                  <a:schemeClr val="tx1">
                    <a:lumMod val="65000"/>
                    <a:lumOff val="35000"/>
                  </a:schemeClr>
                </a:solidFill>
                <a:latin typeface="Gill Sans MT" panose="020B0502020104020203" pitchFamily="34" charset="77"/>
                <a:ea typeface="Gill Sans" charset="0"/>
                <a:cs typeface="Gill Sans" charset="0"/>
              </a:rPr>
              <a:t>Minderjarige patiënt</a:t>
            </a:r>
          </a:p>
          <a:p>
            <a:pPr marL="680434" indent="-457200">
              <a:lnSpc>
                <a:spcPct val="100000"/>
              </a:lnSpc>
              <a:buClr>
                <a:schemeClr val="tx2"/>
              </a:buClr>
              <a:buSzPct val="100000"/>
              <a:buFont typeface="+mj-lt"/>
              <a:buAutoNum type="arabicPeriod"/>
              <a:defRPr sz="3600"/>
            </a:pPr>
            <a:r>
              <a:rPr lang="nl-NL" sz="2400" dirty="0">
                <a:solidFill>
                  <a:schemeClr val="tx2"/>
                </a:solidFill>
                <a:latin typeface="Gill Sans MT" panose="020B0502020104020203" pitchFamily="34" charset="77"/>
              </a:rPr>
              <a:t>De verzoeker vertoont </a:t>
            </a:r>
            <a:r>
              <a:rPr lang="nl-NL" sz="2400" b="1" dirty="0">
                <a:solidFill>
                  <a:srgbClr val="0070C0"/>
                </a:solidFill>
                <a:latin typeface="Gill Sans MT" panose="020B0502020104020203" pitchFamily="34" charset="77"/>
              </a:rPr>
              <a:t>ondraaglijk en onbehandelbaar</a:t>
            </a:r>
            <a:r>
              <a:rPr lang="nl-NL" sz="2400" b="1" dirty="0">
                <a:solidFill>
                  <a:srgbClr val="FF0000"/>
                </a:solidFill>
                <a:latin typeface="Gill Sans MT" panose="020B0502020104020203" pitchFamily="34" charset="77"/>
              </a:rPr>
              <a:t> </a:t>
            </a:r>
            <a:r>
              <a:rPr lang="nl-NL" sz="2400" b="1" dirty="0">
                <a:solidFill>
                  <a:srgbClr val="C00000"/>
                </a:solidFill>
                <a:latin typeface="Gill Sans MT" panose="020B0502020104020203" pitchFamily="34" charset="77"/>
              </a:rPr>
              <a:t>fysiek lijden</a:t>
            </a:r>
            <a:r>
              <a:rPr lang="nl-NL" sz="2400" b="1" dirty="0">
                <a:solidFill>
                  <a:srgbClr val="0070C0"/>
                </a:solidFill>
                <a:latin typeface="Gill Sans MT" panose="020B0502020104020203" pitchFamily="34" charset="77"/>
              </a:rPr>
              <a:t> </a:t>
            </a:r>
            <a:r>
              <a:rPr lang="nl-NL" sz="2400" b="1" dirty="0">
                <a:solidFill>
                  <a:schemeClr val="tx1">
                    <a:lumMod val="65000"/>
                    <a:lumOff val="35000"/>
                  </a:schemeClr>
                </a:solidFill>
                <a:latin typeface="Gill Sans MT" panose="020B0502020104020203" pitchFamily="34" charset="77"/>
              </a:rPr>
              <a:t>(= medische uitzichtloze toestand</a:t>
            </a:r>
            <a:r>
              <a:rPr lang="nl-NL" sz="2400" dirty="0">
                <a:solidFill>
                  <a:schemeClr val="tx1">
                    <a:lumMod val="65000"/>
                    <a:lumOff val="35000"/>
                  </a:schemeClr>
                </a:solidFill>
                <a:latin typeface="Gill Sans MT" panose="020B0502020104020203" pitchFamily="34" charset="77"/>
              </a:rPr>
              <a:t>) </a:t>
            </a:r>
            <a:r>
              <a:rPr lang="nl-NL" sz="2400" dirty="0">
                <a:solidFill>
                  <a:schemeClr val="tx2"/>
                </a:solidFill>
                <a:latin typeface="Gill Sans MT" panose="020B0502020104020203" pitchFamily="34" charset="77"/>
              </a:rPr>
              <a:t>veroorzaakt door de aandoening. </a:t>
            </a:r>
          </a:p>
          <a:p>
            <a:pPr marL="680434" indent="-457200">
              <a:lnSpc>
                <a:spcPct val="100000"/>
              </a:lnSpc>
              <a:buClr>
                <a:schemeClr val="tx2"/>
              </a:buClr>
              <a:buSzPct val="100000"/>
              <a:buFont typeface="+mj-lt"/>
              <a:buAutoNum type="arabicPeriod"/>
              <a:defRPr sz="3600"/>
            </a:pPr>
            <a:r>
              <a:rPr lang="nl-NL" sz="2400" dirty="0">
                <a:solidFill>
                  <a:schemeClr val="tx2"/>
                </a:solidFill>
                <a:latin typeface="Gill Sans MT" panose="020B0502020104020203" pitchFamily="34" charset="77"/>
              </a:rPr>
              <a:t>Zijn overlijden wordt verwacht </a:t>
            </a:r>
            <a:r>
              <a:rPr lang="nl-NL" sz="2400" b="1" dirty="0">
                <a:solidFill>
                  <a:srgbClr val="0070C0"/>
                </a:solidFill>
                <a:latin typeface="Gill Sans MT" panose="020B0502020104020203" pitchFamily="34" charset="77"/>
              </a:rPr>
              <a:t>binnen afzienbare termijn</a:t>
            </a:r>
            <a:r>
              <a:rPr lang="nl-NL" sz="2400" b="1" dirty="0">
                <a:solidFill>
                  <a:schemeClr val="tx2"/>
                </a:solidFill>
                <a:latin typeface="Gill Sans MT" panose="020B0502020104020203" pitchFamily="34" charset="77"/>
              </a:rPr>
              <a:t>.</a:t>
            </a:r>
          </a:p>
          <a:p>
            <a:pPr marL="680434" indent="-457200">
              <a:lnSpc>
                <a:spcPct val="100000"/>
              </a:lnSpc>
              <a:buClr>
                <a:schemeClr val="tx2"/>
              </a:buClr>
              <a:buSzPct val="100000"/>
              <a:buFont typeface="+mj-lt"/>
              <a:buAutoNum type="arabicPeriod"/>
              <a:defRPr sz="3600"/>
            </a:pPr>
            <a:r>
              <a:rPr lang="nl-NL" sz="2400" dirty="0">
                <a:solidFill>
                  <a:schemeClr val="tx2"/>
                </a:solidFill>
                <a:latin typeface="Gill Sans MT" panose="020B0502020104020203" pitchFamily="34" charset="77"/>
              </a:rPr>
              <a:t>De vertegenwoordiger(s)           </a:t>
            </a:r>
            <a:r>
              <a:rPr lang="nl-NL" sz="2400" b="1" dirty="0">
                <a:solidFill>
                  <a:srgbClr val="0070C0"/>
                </a:solidFill>
                <a:latin typeface="Gill Sans MT" panose="020B0502020104020203" pitchFamily="34" charset="77"/>
              </a:rPr>
              <a:t>schriftelijke toestemming</a:t>
            </a:r>
            <a:r>
              <a:rPr lang="nl-NL" sz="2400" b="1" dirty="0">
                <a:solidFill>
                  <a:schemeClr val="tx2"/>
                </a:solidFill>
                <a:latin typeface="Gill Sans MT" panose="020B0502020104020203" pitchFamily="34" charset="77"/>
              </a:rPr>
              <a:t>.</a:t>
            </a:r>
          </a:p>
          <a:p>
            <a:pPr marL="223234" indent="0">
              <a:lnSpc>
                <a:spcPct val="100000"/>
              </a:lnSpc>
              <a:buClr>
                <a:schemeClr val="tx2"/>
              </a:buClr>
              <a:buSzPct val="100000"/>
              <a:buNone/>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383963" indent="-160729">
              <a:lnSpc>
                <a:spcPct val="100000"/>
              </a:lnSpc>
              <a:buClr>
                <a:schemeClr val="tx2"/>
              </a:buClr>
              <a:buSzPct val="100000"/>
              <a:buAutoNum type="arabicPeriod"/>
              <a:defRPr sz="3600"/>
            </a:pPr>
            <a:endParaRPr lang="nl-NL" sz="2400" dirty="0">
              <a:solidFill>
                <a:schemeClr val="tx2"/>
              </a:solidFill>
              <a:latin typeface="Gill Sans MT" panose="020B0502020104020203" pitchFamily="34" charset="77"/>
              <a:ea typeface="Gill Sans" charset="0"/>
              <a:cs typeface="Gill Sans" charset="0"/>
            </a:endParaRPr>
          </a:p>
          <a:p>
            <a:pPr marL="223234" indent="0">
              <a:lnSpc>
                <a:spcPct val="100000"/>
              </a:lnSpc>
              <a:buClr>
                <a:schemeClr val="tx2"/>
              </a:buClr>
              <a:buSzPct val="100000"/>
              <a:buNone/>
              <a:defRPr sz="3600"/>
            </a:pPr>
            <a:endParaRPr lang="nl-NL" sz="2400" dirty="0">
              <a:solidFill>
                <a:schemeClr val="tx2"/>
              </a:solidFill>
              <a:latin typeface="Gill Sans MT" panose="020B0502020104020203" pitchFamily="34" charset="77"/>
              <a:ea typeface="Gill Sans" charset="0"/>
              <a:cs typeface="Gill Sans" charset="0"/>
            </a:endParaRPr>
          </a:p>
        </p:txBody>
      </p:sp>
      <p:pic>
        <p:nvPicPr>
          <p:cNvPr id="4" name="Afbeelding 3">
            <a:extLst>
              <a:ext uri="{FF2B5EF4-FFF2-40B4-BE49-F238E27FC236}">
                <a16:creationId xmlns:a16="http://schemas.microsoft.com/office/drawing/2014/main" id="{9F1DDBAF-206E-884A-B96F-E1548E562EE0}"/>
              </a:ext>
            </a:extLst>
          </p:cNvPr>
          <p:cNvPicPr>
            <a:picLocks noChangeAspect="1"/>
          </p:cNvPicPr>
          <p:nvPr/>
        </p:nvPicPr>
        <p:blipFill>
          <a:blip r:embed="rId3"/>
          <a:stretch>
            <a:fillRect/>
          </a:stretch>
        </p:blipFill>
        <p:spPr>
          <a:xfrm>
            <a:off x="0" y="0"/>
            <a:ext cx="1929502" cy="6858000"/>
          </a:xfrm>
          <a:prstGeom prst="rect">
            <a:avLst/>
          </a:prstGeom>
        </p:spPr>
      </p:pic>
      <p:cxnSp>
        <p:nvCxnSpPr>
          <p:cNvPr id="3" name="Rechte verbindingslijn met pijl 2">
            <a:extLst>
              <a:ext uri="{FF2B5EF4-FFF2-40B4-BE49-F238E27FC236}">
                <a16:creationId xmlns:a16="http://schemas.microsoft.com/office/drawing/2014/main" id="{75E75F34-318B-1E7F-2F77-B43BC505D732}"/>
              </a:ext>
            </a:extLst>
          </p:cNvPr>
          <p:cNvCxnSpPr/>
          <p:nvPr/>
        </p:nvCxnSpPr>
        <p:spPr>
          <a:xfrm>
            <a:off x="6096000" y="5985163"/>
            <a:ext cx="7342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56571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BCAEC-A621-6841-88D9-F458CECCE952}"/>
              </a:ext>
            </a:extLst>
          </p:cNvPr>
          <p:cNvSpPr>
            <a:spLocks noGrp="1"/>
          </p:cNvSpPr>
          <p:nvPr>
            <p:ph type="title"/>
          </p:nvPr>
        </p:nvSpPr>
        <p:spPr>
          <a:xfrm>
            <a:off x="1898073" y="94756"/>
            <a:ext cx="10266218" cy="867930"/>
          </a:xfrm>
        </p:spPr>
        <p:txBody>
          <a:bodyPr>
            <a:normAutofit/>
          </a:bodyPr>
          <a:lstStyle/>
          <a:p>
            <a:pPr algn="ctr"/>
            <a:r>
              <a:rPr lang="nl-BE" sz="3600" b="1" dirty="0">
                <a:solidFill>
                  <a:schemeClr val="tx1">
                    <a:lumMod val="65000"/>
                    <a:lumOff val="35000"/>
                  </a:schemeClr>
                </a:solidFill>
                <a:latin typeface="Gill Sans MT" panose="020B0502020104020203" pitchFamily="34" charset="77"/>
              </a:rPr>
              <a:t>De procedurele voorwaarden</a:t>
            </a:r>
          </a:p>
        </p:txBody>
      </p:sp>
      <p:sp>
        <p:nvSpPr>
          <p:cNvPr id="3" name="Tijdelijke aanduiding voor tekst 2">
            <a:extLst>
              <a:ext uri="{FF2B5EF4-FFF2-40B4-BE49-F238E27FC236}">
                <a16:creationId xmlns:a16="http://schemas.microsoft.com/office/drawing/2014/main" id="{7BDB2C87-23D4-F44E-99E4-08B34D799EAC}"/>
              </a:ext>
            </a:extLst>
          </p:cNvPr>
          <p:cNvSpPr>
            <a:spLocks noGrp="1"/>
          </p:cNvSpPr>
          <p:nvPr>
            <p:ph type="body" idx="1"/>
          </p:nvPr>
        </p:nvSpPr>
        <p:spPr>
          <a:xfrm>
            <a:off x="2161309" y="1043325"/>
            <a:ext cx="9739745" cy="590991"/>
          </a:xfrm>
        </p:spPr>
        <p:txBody>
          <a:bodyPr>
            <a:normAutofit/>
          </a:bodyPr>
          <a:lstStyle/>
          <a:p>
            <a:pPr marL="514350" indent="-514350">
              <a:buFont typeface="+mj-lt"/>
              <a:buAutoNum type="arabicPeriod"/>
            </a:pPr>
            <a:r>
              <a:rPr lang="nl-BE" b="1" dirty="0">
                <a:solidFill>
                  <a:srgbClr val="0070C0"/>
                </a:solidFill>
                <a:latin typeface="Gill Sans MT" panose="020B0502020104020203" pitchFamily="34" charset="77"/>
              </a:rPr>
              <a:t>Het schriftelijke verzoek:</a:t>
            </a:r>
          </a:p>
        </p:txBody>
      </p:sp>
      <p:pic>
        <p:nvPicPr>
          <p:cNvPr id="4" name="Afbeelding 3">
            <a:extLst>
              <a:ext uri="{FF2B5EF4-FFF2-40B4-BE49-F238E27FC236}">
                <a16:creationId xmlns:a16="http://schemas.microsoft.com/office/drawing/2014/main" id="{3D5FF2B1-95C5-4248-9D25-FA5C7822453F}"/>
              </a:ext>
            </a:extLst>
          </p:cNvPr>
          <p:cNvPicPr>
            <a:picLocks noChangeAspect="1"/>
          </p:cNvPicPr>
          <p:nvPr/>
        </p:nvPicPr>
        <p:blipFill>
          <a:blip r:embed="rId3"/>
          <a:stretch>
            <a:fillRect/>
          </a:stretch>
        </p:blipFill>
        <p:spPr>
          <a:xfrm>
            <a:off x="-3720" y="0"/>
            <a:ext cx="1929502" cy="6858000"/>
          </a:xfrm>
          <a:prstGeom prst="rect">
            <a:avLst/>
          </a:prstGeom>
        </p:spPr>
      </p:pic>
      <p:sp>
        <p:nvSpPr>
          <p:cNvPr id="9" name="Tekstvak 8">
            <a:extLst>
              <a:ext uri="{FF2B5EF4-FFF2-40B4-BE49-F238E27FC236}">
                <a16:creationId xmlns:a16="http://schemas.microsoft.com/office/drawing/2014/main" id="{4834F540-9FD8-C0F8-6391-BEA61E7F7D1B}"/>
              </a:ext>
            </a:extLst>
          </p:cNvPr>
          <p:cNvSpPr txBox="1"/>
          <p:nvPr/>
        </p:nvSpPr>
        <p:spPr>
          <a:xfrm>
            <a:off x="2847974" y="1634316"/>
            <a:ext cx="7996237" cy="1323439"/>
          </a:xfrm>
          <a:prstGeom prst="rect">
            <a:avLst/>
          </a:prstGeom>
          <a:noFill/>
        </p:spPr>
        <p:txBody>
          <a:bodyPr wrap="square">
            <a:spAutoFit/>
          </a:bodyPr>
          <a:lstStyle/>
          <a:p>
            <a:r>
              <a:rPr lang="nl-NL" sz="2000" b="1" dirty="0">
                <a:solidFill>
                  <a:srgbClr val="C00000"/>
                </a:solidFill>
                <a:latin typeface="Gill Sans MT" panose="020B0502020104020203" pitchFamily="34" charset="77"/>
              </a:rPr>
              <a:t>Voorbeeld van een schriftelijk verzoek (eigenhandig te schrijven) </a:t>
            </a:r>
          </a:p>
          <a:p>
            <a:r>
              <a:rPr lang="nl-NL" sz="2000" dirty="0">
                <a:solidFill>
                  <a:schemeClr val="tx1">
                    <a:lumMod val="65000"/>
                    <a:lumOff val="35000"/>
                  </a:schemeClr>
                </a:solidFill>
                <a:latin typeface="Gill Sans MT" panose="020B0502020104020203" pitchFamily="34" charset="77"/>
              </a:rPr>
              <a:t>Ik, </a:t>
            </a:r>
            <a:r>
              <a:rPr lang="nl-NL" sz="2000" b="1" dirty="0">
                <a:solidFill>
                  <a:srgbClr val="0070C0"/>
                </a:solidFill>
                <a:latin typeface="Gill Sans MT" panose="020B0502020104020203" pitchFamily="34" charset="77"/>
              </a:rPr>
              <a:t>XXXXXXXX</a:t>
            </a:r>
            <a:r>
              <a:rPr lang="nl-NL" sz="2000" dirty="0">
                <a:solidFill>
                  <a:schemeClr val="tx1">
                    <a:lumMod val="65000"/>
                    <a:lumOff val="35000"/>
                  </a:schemeClr>
                </a:solidFill>
                <a:latin typeface="Gill Sans MT" panose="020B0502020104020203" pitchFamily="34" charset="77"/>
              </a:rPr>
              <a:t>, wens dat er euthanasie op mij wordt toegepast </a:t>
            </a:r>
          </a:p>
          <a:p>
            <a:r>
              <a:rPr lang="nl-NL" sz="2000" dirty="0">
                <a:solidFill>
                  <a:schemeClr val="tx1">
                    <a:lumMod val="65000"/>
                    <a:lumOff val="35000"/>
                  </a:schemeClr>
                </a:solidFill>
                <a:latin typeface="Gill Sans MT" panose="020B0502020104020203" pitchFamily="34" charset="77"/>
              </a:rPr>
              <a:t>Datum (= dag dat het verzoek werd geschreven) </a:t>
            </a:r>
          </a:p>
          <a:p>
            <a:r>
              <a:rPr lang="nl-NL" sz="2000" dirty="0">
                <a:solidFill>
                  <a:schemeClr val="tx1">
                    <a:lumMod val="65000"/>
                    <a:lumOff val="35000"/>
                  </a:schemeClr>
                </a:solidFill>
                <a:latin typeface="Gill Sans MT" panose="020B0502020104020203" pitchFamily="34" charset="77"/>
              </a:rPr>
              <a:t>Handtekening </a:t>
            </a:r>
          </a:p>
        </p:txBody>
      </p:sp>
      <p:sp>
        <p:nvSpPr>
          <p:cNvPr id="11" name="Textbox 2">
            <a:extLst>
              <a:ext uri="{FF2B5EF4-FFF2-40B4-BE49-F238E27FC236}">
                <a16:creationId xmlns:a16="http://schemas.microsoft.com/office/drawing/2014/main" id="{545CB24D-33F4-CC2F-7041-81881BCF905B}"/>
              </a:ext>
            </a:extLst>
          </p:cNvPr>
          <p:cNvSpPr txBox="1">
            <a:spLocks/>
          </p:cNvSpPr>
          <p:nvPr/>
        </p:nvSpPr>
        <p:spPr>
          <a:xfrm>
            <a:off x="2847974" y="3159698"/>
            <a:ext cx="7996238" cy="3603546"/>
          </a:xfrm>
          <a:prstGeom prst="rect">
            <a:avLst/>
          </a:prstGeom>
          <a:ln w="6096">
            <a:noFill/>
            <a:prstDash val="solid"/>
          </a:ln>
        </p:spPr>
        <p:txBody>
          <a:bodyPr wrap="square" lIns="0" tIns="0" rIns="0" bIns="0" rtlCol="0">
            <a:noAutofit/>
          </a:bodyPr>
          <a:lstStyle/>
          <a:p>
            <a:pPr marL="66675" marR="471805">
              <a:spcBef>
                <a:spcPts val="755"/>
              </a:spcBef>
              <a:spcAft>
                <a:spcPts val="0"/>
              </a:spcAft>
            </a:pP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Voorbeeld</a:t>
            </a:r>
            <a:r>
              <a:rPr lang="nl-NL" sz="2000" b="1" spc="-20"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van</a:t>
            </a:r>
            <a:r>
              <a:rPr lang="nl-NL" sz="2000" b="1" spc="-1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een</a:t>
            </a:r>
            <a:r>
              <a:rPr lang="nl-NL" sz="2000" b="1" spc="-2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schriftelijk</a:t>
            </a:r>
            <a:r>
              <a:rPr lang="nl-NL" sz="2000" b="1" spc="-2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verzoek</a:t>
            </a:r>
            <a:r>
              <a:rPr lang="nl-NL" sz="2000" b="1" spc="-10"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geschreven</a:t>
            </a:r>
            <a:r>
              <a:rPr lang="nl-NL" sz="2000" b="1" spc="-2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door</a:t>
            </a:r>
            <a:r>
              <a:rPr lang="nl-NL" sz="2000" b="1" spc="-2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een</a:t>
            </a:r>
            <a:r>
              <a:rPr lang="nl-NL" sz="2000" b="1" spc="-25"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A2002E"/>
                </a:solidFill>
                <a:effectLst/>
                <a:latin typeface="Gill Sans MT" panose="020B0502020104020203" pitchFamily="34" charset="77"/>
                <a:ea typeface="Trebuchet MS" panose="020B0703020202090204" pitchFamily="34" charset="0"/>
                <a:cs typeface="Trebuchet MS" panose="020B0703020202090204" pitchFamily="34" charset="0"/>
              </a:rPr>
              <a:t>derde. </a:t>
            </a:r>
            <a:r>
              <a:rPr lang="nl-NL" sz="2000" b="1" dirty="0">
                <a:solidFill>
                  <a:srgbClr val="0070C0"/>
                </a:solidFill>
                <a:effectLst/>
                <a:latin typeface="Gill Sans MT" panose="020B0502020104020203" pitchFamily="34" charset="77"/>
                <a:ea typeface="Trebuchet MS" panose="020B0703020202090204" pitchFamily="34" charset="0"/>
                <a:cs typeface="Trebuchet MS" panose="020B0703020202090204" pitchFamily="34" charset="0"/>
              </a:rPr>
              <a:t>XXXXXXXX</a:t>
            </a:r>
            <a:r>
              <a:rPr lang="nl-NL" sz="2000" spc="-2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wenst</a:t>
            </a:r>
            <a:r>
              <a:rPr lang="nl-NL" sz="2000" spc="-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dat</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er</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euthanasie</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op</a:t>
            </a:r>
            <a:r>
              <a:rPr lang="nl-NL" sz="2000" spc="-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hem/haar</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wordt</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toegepast.</a:t>
            </a:r>
            <a:r>
              <a:rPr lang="nl-NL" sz="2000" spc="-1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Hij/zij</a:t>
            </a:r>
            <a:r>
              <a:rPr lang="nl-NL" sz="2000" spc="-2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is</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goed</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bewust</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maar</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niet</a:t>
            </a:r>
            <a:r>
              <a:rPr lang="nl-NL" sz="2000" spc="-1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in staat het zelf te schrijven wegens………. ‘verlamming/zwakte/analfabetisme/blindheid/.....</a:t>
            </a:r>
            <a:endParaRPr lang="nl-BE"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endParaRPr>
          </a:p>
          <a:p>
            <a:pPr marL="66675" marR="471805">
              <a:spcBef>
                <a:spcPts val="1160"/>
              </a:spcBef>
              <a:spcAft>
                <a:spcPts val="0"/>
              </a:spcAft>
            </a:pP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Dit</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verzoek</a:t>
            </a:r>
            <a:r>
              <a:rPr lang="nl-NL" sz="2000" spc="-1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werd</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op</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schrift</a:t>
            </a:r>
            <a:r>
              <a:rPr lang="nl-NL" sz="2000" spc="-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gesteld</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door</a:t>
            </a:r>
            <a:r>
              <a:rPr lang="nl-NL" sz="2000" spc="-1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b="1" dirty="0">
                <a:solidFill>
                  <a:srgbClr val="0070C0"/>
                </a:solidFill>
                <a:effectLst/>
                <a:latin typeface="Gill Sans MT" panose="020B0502020104020203" pitchFamily="34" charset="77"/>
                <a:ea typeface="Trebuchet MS" panose="020B0703020202090204" pitchFamily="34" charset="0"/>
                <a:cs typeface="Trebuchet MS" panose="020B0703020202090204" pitchFamily="34" charset="0"/>
              </a:rPr>
              <a:t>YYYYYYYY,</a:t>
            </a:r>
            <a:r>
              <a:rPr lang="nl-NL" sz="2000" spc="-2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die meerderjarig en handelingsbekwaam is en geen</a:t>
            </a:r>
            <a:r>
              <a:rPr lang="nl-NL" sz="2000" spc="-2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materieel</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belang</a:t>
            </a:r>
            <a:r>
              <a:rPr lang="nl-NL" sz="2000" spc="-1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heeft</a:t>
            </a:r>
            <a:r>
              <a:rPr lang="nl-NL" sz="2000" spc="-2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bij</a:t>
            </a:r>
            <a:r>
              <a:rPr lang="nl-NL" sz="2000" spc="-2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het overlijden. Het werd geschreven in aanwezigheid van de behandelende arts Dr. </a:t>
            </a:r>
            <a:r>
              <a:rPr lang="nl-NL" sz="2000" b="1" dirty="0">
                <a:solidFill>
                  <a:srgbClr val="0070C0"/>
                </a:solidFill>
                <a:effectLst/>
                <a:latin typeface="Gill Sans MT" panose="020B0502020104020203" pitchFamily="34" charset="77"/>
                <a:ea typeface="Trebuchet MS" panose="020B0703020202090204" pitchFamily="34" charset="0"/>
                <a:cs typeface="Trebuchet MS" panose="020B0703020202090204" pitchFamily="34" charset="0"/>
              </a:rPr>
              <a:t>ZZZZZZZZ.</a:t>
            </a:r>
            <a:endParaRPr lang="nl-BE" sz="2000" b="1" dirty="0">
              <a:solidFill>
                <a:srgbClr val="0070C0"/>
              </a:solidFill>
              <a:effectLst/>
              <a:latin typeface="Gill Sans MT" panose="020B0502020104020203" pitchFamily="34" charset="77"/>
              <a:ea typeface="Trebuchet MS" panose="020B0703020202090204" pitchFamily="34" charset="0"/>
              <a:cs typeface="Trebuchet MS" panose="020B0703020202090204" pitchFamily="34" charset="0"/>
            </a:endParaRPr>
          </a:p>
          <a:p>
            <a:pPr marL="66675" marR="2535555">
              <a:spcBef>
                <a:spcPts val="1155"/>
              </a:spcBef>
              <a:spcAft>
                <a:spcPts val="0"/>
              </a:spcAft>
            </a:pP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Datum</a:t>
            </a:r>
            <a:r>
              <a:rPr lang="nl-NL" sz="2000" spc="-4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dag</a:t>
            </a:r>
            <a:r>
              <a:rPr lang="nl-NL" sz="2000" spc="-3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dat</a:t>
            </a:r>
            <a:r>
              <a:rPr lang="nl-NL" sz="2000" spc="-35"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het</a:t>
            </a:r>
            <a:r>
              <a:rPr lang="nl-NL" sz="2000" spc="-4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verzoek</a:t>
            </a:r>
            <a:r>
              <a:rPr lang="nl-NL" sz="2000" spc="-4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werd</a:t>
            </a:r>
            <a:r>
              <a:rPr lang="nl-NL" sz="2000" spc="-3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 </a:t>
            </a:r>
            <a:r>
              <a:rPr lang="nl-NL"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geschreven) </a:t>
            </a:r>
            <a:r>
              <a:rPr lang="nl-NL" sz="2000" spc="-1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rPr>
              <a:t>Handtekening</a:t>
            </a:r>
            <a:endParaRPr lang="nl-BE" sz="2000" dirty="0">
              <a:solidFill>
                <a:schemeClr val="tx1">
                  <a:lumMod val="65000"/>
                  <a:lumOff val="35000"/>
                </a:schemeClr>
              </a:solidFill>
              <a:effectLst/>
              <a:latin typeface="Gill Sans MT" panose="020B0502020104020203" pitchFamily="34" charset="77"/>
              <a:ea typeface="Trebuchet MS" panose="020B0703020202090204" pitchFamily="34" charset="0"/>
              <a:cs typeface="Trebuchet MS" panose="020B0703020202090204" pitchFamily="34" charset="0"/>
            </a:endParaRPr>
          </a:p>
        </p:txBody>
      </p:sp>
    </p:spTree>
    <p:extLst>
      <p:ext uri="{BB962C8B-B14F-4D97-AF65-F5344CB8AC3E}">
        <p14:creationId xmlns:p14="http://schemas.microsoft.com/office/powerpoint/2010/main" val="419228371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BCAEC-A621-6841-88D9-F458CECCE952}"/>
              </a:ext>
            </a:extLst>
          </p:cNvPr>
          <p:cNvSpPr>
            <a:spLocks noGrp="1"/>
          </p:cNvSpPr>
          <p:nvPr>
            <p:ph type="title"/>
          </p:nvPr>
        </p:nvSpPr>
        <p:spPr>
          <a:xfrm>
            <a:off x="1898073" y="185017"/>
            <a:ext cx="10266218" cy="867930"/>
          </a:xfrm>
        </p:spPr>
        <p:txBody>
          <a:bodyPr>
            <a:normAutofit/>
          </a:bodyPr>
          <a:lstStyle/>
          <a:p>
            <a:pPr algn="ctr"/>
            <a:r>
              <a:rPr lang="nl-BE" sz="3600" b="1">
                <a:solidFill>
                  <a:schemeClr val="tx1">
                    <a:lumMod val="65000"/>
                    <a:lumOff val="35000"/>
                  </a:schemeClr>
                </a:solidFill>
                <a:latin typeface="Gill Sans MT" panose="020B0502020104020203" pitchFamily="34" charset="77"/>
              </a:rPr>
              <a:t>De procedurele voorwaarden</a:t>
            </a:r>
          </a:p>
        </p:txBody>
      </p:sp>
      <p:sp>
        <p:nvSpPr>
          <p:cNvPr id="3" name="Tijdelijke aanduiding voor tekst 2">
            <a:extLst>
              <a:ext uri="{FF2B5EF4-FFF2-40B4-BE49-F238E27FC236}">
                <a16:creationId xmlns:a16="http://schemas.microsoft.com/office/drawing/2014/main" id="{7BDB2C87-23D4-F44E-99E4-08B34D799EAC}"/>
              </a:ext>
            </a:extLst>
          </p:cNvPr>
          <p:cNvSpPr>
            <a:spLocks noGrp="1"/>
          </p:cNvSpPr>
          <p:nvPr>
            <p:ph type="body" idx="1"/>
          </p:nvPr>
        </p:nvSpPr>
        <p:spPr>
          <a:xfrm>
            <a:off x="2161310" y="1233056"/>
            <a:ext cx="9739745" cy="4876800"/>
          </a:xfrm>
        </p:spPr>
        <p:txBody>
          <a:bodyPr>
            <a:normAutofit fontScale="92500" lnSpcReduction="10000"/>
          </a:bodyPr>
          <a:lstStyle/>
          <a:p>
            <a:pPr marL="457200" indent="-457200" defTabSz="283418">
              <a:spcBef>
                <a:spcPts val="1125"/>
              </a:spcBef>
              <a:buFont typeface="+mj-lt"/>
              <a:buAutoNum type="arabicPeriod" startAt="2"/>
              <a:defRPr sz="2400">
                <a:solidFill>
                  <a:srgbClr val="0056D6"/>
                </a:solidFill>
              </a:defRPr>
            </a:pPr>
            <a:r>
              <a:rPr lang="nl-NL" b="1" dirty="0">
                <a:solidFill>
                  <a:srgbClr val="0070C0"/>
                </a:solidFill>
                <a:latin typeface="Gill Sans" charset="0"/>
                <a:ea typeface="Gill Sans" charset="0"/>
                <a:cs typeface="Gill Sans" charset="0"/>
              </a:rPr>
              <a:t>Adviezen van ‘onafhankelijke’ arts(en): </a:t>
            </a:r>
            <a:endParaRPr lang="nl-NL" dirty="0">
              <a:solidFill>
                <a:schemeClr val="tx2"/>
              </a:solidFill>
              <a:latin typeface="Gill Sans" charset="0"/>
              <a:ea typeface="Gill Sans" charset="0"/>
              <a:cs typeface="Gill Sans" charset="0"/>
            </a:endParaRPr>
          </a:p>
          <a:p>
            <a:pPr lvl="1" defTabSz="283418">
              <a:spcBef>
                <a:spcPts val="1125"/>
              </a:spcBef>
              <a:buFont typeface="Systeemlettertype regulier"/>
              <a:buChar char="-"/>
              <a:defRPr sz="2400">
                <a:solidFill>
                  <a:srgbClr val="0056D6"/>
                </a:solidFill>
              </a:defRPr>
            </a:pPr>
            <a:r>
              <a:rPr lang="nl-NL" dirty="0">
                <a:solidFill>
                  <a:schemeClr val="tx2"/>
                </a:solidFill>
                <a:latin typeface="Gill Sans" charset="0"/>
                <a:ea typeface="Gill Sans" charset="0"/>
                <a:cs typeface="Gill Sans" charset="0"/>
              </a:rPr>
              <a:t>Meerderjarigen terminale patiënt =  één advies</a:t>
            </a:r>
          </a:p>
          <a:p>
            <a:pPr lvl="1" defTabSz="283418">
              <a:spcBef>
                <a:spcPts val="1125"/>
              </a:spcBef>
              <a:buFont typeface="Systeemlettertype regulier"/>
              <a:buChar char="-"/>
              <a:defRPr sz="2400">
                <a:solidFill>
                  <a:srgbClr val="0056D6"/>
                </a:solidFill>
              </a:defRPr>
            </a:pPr>
            <a:r>
              <a:rPr lang="nl-NL" dirty="0">
                <a:solidFill>
                  <a:schemeClr val="tx2"/>
                </a:solidFill>
                <a:latin typeface="Gill Sans" charset="0"/>
                <a:ea typeface="Gill Sans" charset="0"/>
                <a:cs typeface="Gill Sans" charset="0"/>
              </a:rPr>
              <a:t>Meerderjarige niet-terminale patiënten =  2 adviezen (specialist in de aandoening of psychiater).</a:t>
            </a:r>
          </a:p>
          <a:p>
            <a:pPr lvl="1" defTabSz="283418">
              <a:spcBef>
                <a:spcPts val="1125"/>
              </a:spcBef>
              <a:buFont typeface="Systeemlettertype regulier"/>
              <a:buChar char="-"/>
              <a:defRPr sz="2400">
                <a:solidFill>
                  <a:srgbClr val="0056D6"/>
                </a:solidFill>
              </a:defRPr>
            </a:pPr>
            <a:r>
              <a:rPr lang="nl-NL" dirty="0">
                <a:solidFill>
                  <a:schemeClr val="tx2"/>
                </a:solidFill>
                <a:latin typeface="Gill Sans" charset="0"/>
                <a:ea typeface="Gill Sans" charset="0"/>
                <a:cs typeface="Gill Sans" charset="0"/>
              </a:rPr>
              <a:t>Minderjarigen patiënt = één advies + advies van kinder- of jeugdpsychiater of een kinderpsycholoog (oordeelsbekwaamheid).</a:t>
            </a:r>
            <a:endParaRPr lang="nl-BE" sz="2800" dirty="0">
              <a:solidFill>
                <a:schemeClr val="tx2"/>
              </a:solidFill>
              <a:latin typeface="Gill Sans MT" panose="020B0502020104020203" pitchFamily="34" charset="77"/>
              <a:ea typeface="Gill Sans" charset="0"/>
              <a:cs typeface="Gill Sans" charset="0"/>
            </a:endParaRPr>
          </a:p>
          <a:p>
            <a:pPr marL="457200" indent="-457200" defTabSz="283418">
              <a:spcBef>
                <a:spcPts val="1125"/>
              </a:spcBef>
              <a:buFont typeface="+mj-lt"/>
              <a:buAutoNum type="arabicPeriod" startAt="3"/>
              <a:defRPr sz="2400">
                <a:solidFill>
                  <a:srgbClr val="0056D6"/>
                </a:solidFill>
              </a:defRPr>
            </a:pPr>
            <a:r>
              <a:rPr lang="nl-BE" b="1" dirty="0">
                <a:solidFill>
                  <a:srgbClr val="0070C0"/>
                </a:solidFill>
                <a:latin typeface="Gill Sans MT" panose="020B0502020104020203" pitchFamily="34" charset="77"/>
                <a:ea typeface="Gill Sans" charset="0"/>
                <a:cs typeface="Gill Sans" charset="0"/>
              </a:rPr>
              <a:t>Bijkomende procedurele voorwaarden:</a:t>
            </a:r>
          </a:p>
          <a:p>
            <a:pPr lvl="1" defTabSz="283418">
              <a:spcBef>
                <a:spcPts val="1125"/>
              </a:spcBef>
              <a:buFont typeface="Systeemlettertype regulier"/>
              <a:buChar char="-"/>
              <a:defRPr sz="2400">
                <a:solidFill>
                  <a:srgbClr val="0056D6"/>
                </a:solidFill>
              </a:defRPr>
            </a:pPr>
            <a:r>
              <a:rPr lang="nl-BE" dirty="0">
                <a:solidFill>
                  <a:schemeClr val="tx2"/>
                </a:solidFill>
                <a:latin typeface="Gill Sans MT" panose="020B0502020104020203" pitchFamily="34" charset="77"/>
                <a:ea typeface="Gill Sans" charset="0"/>
                <a:cs typeface="Gill Sans" charset="0"/>
              </a:rPr>
              <a:t>Informatieplicht (resterende therapeutische opties, pall.zorg en palliatieve sedatie)</a:t>
            </a:r>
          </a:p>
          <a:p>
            <a:pPr lvl="1" defTabSz="283418">
              <a:spcBef>
                <a:spcPts val="1125"/>
              </a:spcBef>
              <a:buFont typeface="Systeemlettertype regulier"/>
              <a:buChar char="-"/>
              <a:defRPr sz="2400">
                <a:solidFill>
                  <a:srgbClr val="0056D6"/>
                </a:solidFill>
              </a:defRPr>
            </a:pPr>
            <a:r>
              <a:rPr lang="nl-BE" dirty="0">
                <a:solidFill>
                  <a:schemeClr val="tx2"/>
                </a:solidFill>
                <a:latin typeface="Gill Sans MT" panose="020B0502020104020203" pitchFamily="34" charset="77"/>
                <a:ea typeface="Gill Sans" charset="0"/>
                <a:cs typeface="Gill Sans" charset="0"/>
              </a:rPr>
              <a:t>Niet-terminale patiënt: bedenktijd = 1maand en 1 dag te beginnen op datum van schrift. verzoek</a:t>
            </a:r>
          </a:p>
          <a:p>
            <a:pPr lvl="1" defTabSz="283418">
              <a:spcBef>
                <a:spcPts val="1125"/>
              </a:spcBef>
              <a:buFont typeface="Systeemlettertype regulier"/>
              <a:buChar char="-"/>
              <a:defRPr sz="2400">
                <a:solidFill>
                  <a:srgbClr val="0056D6"/>
                </a:solidFill>
              </a:defRPr>
            </a:pPr>
            <a:r>
              <a:rPr lang="nl-BE" dirty="0">
                <a:solidFill>
                  <a:schemeClr val="tx2"/>
                </a:solidFill>
                <a:latin typeface="Gill Sans MT" panose="020B0502020104020203" pitchFamily="34" charset="77"/>
                <a:ea typeface="Gill Sans" charset="0"/>
                <a:cs typeface="Gill Sans" charset="0"/>
              </a:rPr>
              <a:t>Bespreking met derden</a:t>
            </a:r>
          </a:p>
          <a:p>
            <a:pPr lvl="1" defTabSz="283418">
              <a:spcBef>
                <a:spcPts val="1125"/>
              </a:spcBef>
              <a:buFont typeface="Systeemlettertype regulier"/>
              <a:buChar char="-"/>
              <a:defRPr sz="2400">
                <a:solidFill>
                  <a:srgbClr val="0056D6"/>
                </a:solidFill>
              </a:defRPr>
            </a:pPr>
            <a:r>
              <a:rPr lang="nl-BE" dirty="0">
                <a:solidFill>
                  <a:schemeClr val="tx2"/>
                </a:solidFill>
                <a:latin typeface="Gill Sans MT" panose="020B0502020104020203" pitchFamily="34" charset="77"/>
                <a:ea typeface="Gill Sans" charset="0"/>
                <a:cs typeface="Gill Sans" charset="0"/>
              </a:rPr>
              <a:t>Arts kan extra voorwaarden opleggen.</a:t>
            </a:r>
            <a:endParaRPr lang="nl-NL" dirty="0">
              <a:solidFill>
                <a:schemeClr val="tx2"/>
              </a:solidFill>
              <a:latin typeface="Gill Sans" charset="0"/>
              <a:ea typeface="Gill Sans" charset="0"/>
              <a:cs typeface="Gill Sans" charset="0"/>
            </a:endParaRPr>
          </a:p>
        </p:txBody>
      </p:sp>
      <p:pic>
        <p:nvPicPr>
          <p:cNvPr id="4" name="Afbeelding 3">
            <a:extLst>
              <a:ext uri="{FF2B5EF4-FFF2-40B4-BE49-F238E27FC236}">
                <a16:creationId xmlns:a16="http://schemas.microsoft.com/office/drawing/2014/main" id="{3D5FF2B1-95C5-4248-9D25-FA5C7822453F}"/>
              </a:ext>
            </a:extLst>
          </p:cNvPr>
          <p:cNvPicPr>
            <a:picLocks noChangeAspect="1"/>
          </p:cNvPicPr>
          <p:nvPr/>
        </p:nvPicPr>
        <p:blipFill>
          <a:blip r:embed="rId3"/>
          <a:stretch>
            <a:fillRect/>
          </a:stretch>
        </p:blipFill>
        <p:spPr>
          <a:xfrm>
            <a:off x="0" y="581891"/>
            <a:ext cx="1929502" cy="6858000"/>
          </a:xfrm>
          <a:prstGeom prst="rect">
            <a:avLst/>
          </a:prstGeom>
        </p:spPr>
      </p:pic>
    </p:spTree>
    <p:extLst>
      <p:ext uri="{BB962C8B-B14F-4D97-AF65-F5344CB8AC3E}">
        <p14:creationId xmlns:p14="http://schemas.microsoft.com/office/powerpoint/2010/main" val="27954751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C620-F52A-8D59-C8E9-EE9844D9D31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8BE46D3-B03E-0AD1-226B-2D19D0FC856F}"/>
              </a:ext>
            </a:extLst>
          </p:cNvPr>
          <p:cNvPicPr>
            <a:picLocks noChangeAspect="1"/>
          </p:cNvPicPr>
          <p:nvPr/>
        </p:nvPicPr>
        <p:blipFill>
          <a:blip r:embed="rId3"/>
          <a:stretch>
            <a:fillRect/>
          </a:stretch>
        </p:blipFill>
        <p:spPr>
          <a:xfrm>
            <a:off x="0" y="0"/>
            <a:ext cx="1929502" cy="6858000"/>
          </a:xfrm>
          <a:prstGeom prst="rect">
            <a:avLst/>
          </a:prstGeom>
        </p:spPr>
      </p:pic>
      <p:sp>
        <p:nvSpPr>
          <p:cNvPr id="3" name="Tekstvak 2">
            <a:extLst>
              <a:ext uri="{FF2B5EF4-FFF2-40B4-BE49-F238E27FC236}">
                <a16:creationId xmlns:a16="http://schemas.microsoft.com/office/drawing/2014/main" id="{13F4DCCC-EE04-483A-2902-FA2242E0F929}"/>
              </a:ext>
            </a:extLst>
          </p:cNvPr>
          <p:cNvSpPr txBox="1"/>
          <p:nvPr/>
        </p:nvSpPr>
        <p:spPr>
          <a:xfrm>
            <a:off x="2637262" y="2019285"/>
            <a:ext cx="8919197" cy="2308324"/>
          </a:xfrm>
          <a:prstGeom prst="rect">
            <a:avLst/>
          </a:prstGeom>
          <a:noFill/>
        </p:spPr>
        <p:txBody>
          <a:bodyPr wrap="square" rtlCol="0">
            <a:spAutoFit/>
          </a:bodyPr>
          <a:lstStyle/>
          <a:p>
            <a:pPr algn="ctr"/>
            <a:r>
              <a:rPr lang="nl-NL" sz="4800" b="1" dirty="0">
                <a:solidFill>
                  <a:schemeClr val="tx1">
                    <a:lumMod val="65000"/>
                    <a:lumOff val="35000"/>
                  </a:schemeClr>
                </a:solidFill>
                <a:latin typeface="Gill Sans MT" panose="020B0502020104020203" pitchFamily="34" charset="77"/>
              </a:rPr>
              <a:t>De euthanasiepraktijk </a:t>
            </a:r>
          </a:p>
          <a:p>
            <a:pPr algn="ctr"/>
            <a:r>
              <a:rPr lang="nl-NL" sz="4800" b="1" dirty="0">
                <a:solidFill>
                  <a:schemeClr val="tx1">
                    <a:lumMod val="65000"/>
                    <a:lumOff val="35000"/>
                  </a:schemeClr>
                </a:solidFill>
                <a:latin typeface="Gill Sans MT" panose="020B0502020104020203" pitchFamily="34" charset="77"/>
              </a:rPr>
              <a:t>in ons land</a:t>
            </a:r>
          </a:p>
          <a:p>
            <a:pPr algn="ctr"/>
            <a:r>
              <a:rPr lang="nl-BE" sz="4800" b="1" dirty="0">
                <a:solidFill>
                  <a:schemeClr val="tx1">
                    <a:lumMod val="65000"/>
                    <a:lumOff val="35000"/>
                  </a:schemeClr>
                </a:solidFill>
                <a:latin typeface="Gill Sans MT" panose="020B0502020104020203" pitchFamily="34" charset="77"/>
              </a:rPr>
              <a:t>2002 – 2024 N = 37.593</a:t>
            </a:r>
            <a:endParaRPr lang="nl-NL" sz="4800" b="1" dirty="0">
              <a:solidFill>
                <a:schemeClr val="tx1">
                  <a:lumMod val="65000"/>
                  <a:lumOff val="35000"/>
                </a:schemeClr>
              </a:solidFill>
              <a:latin typeface="Gill Sans MT" panose="020B0502020104020203" pitchFamily="34" charset="77"/>
            </a:endParaRPr>
          </a:p>
        </p:txBody>
      </p:sp>
    </p:spTree>
    <p:extLst>
      <p:ext uri="{BB962C8B-B14F-4D97-AF65-F5344CB8AC3E}">
        <p14:creationId xmlns:p14="http://schemas.microsoft.com/office/powerpoint/2010/main" val="25879951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BE1A8-E226-DED7-4AE8-DFEB392B98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4ACEEE-18E4-7C4A-ADE4-45F77E6C6A73}"/>
              </a:ext>
            </a:extLst>
          </p:cNvPr>
          <p:cNvSpPr>
            <a:spLocks noGrp="1"/>
          </p:cNvSpPr>
          <p:nvPr>
            <p:ph type="ctrTitle"/>
          </p:nvPr>
        </p:nvSpPr>
        <p:spPr>
          <a:xfrm>
            <a:off x="2154334" y="633544"/>
            <a:ext cx="9695544" cy="994312"/>
          </a:xfrm>
        </p:spPr>
        <p:txBody>
          <a:bodyPr>
            <a:noAutofit/>
          </a:bodyPr>
          <a:lstStyle/>
          <a:p>
            <a:r>
              <a:rPr lang="nl-BE" sz="3200" b="1" dirty="0">
                <a:solidFill>
                  <a:schemeClr val="tx1">
                    <a:lumMod val="65000"/>
                    <a:lumOff val="35000"/>
                  </a:schemeClr>
                </a:solidFill>
                <a:latin typeface="Gill Sans MT" panose="020B0502020104020203" pitchFamily="34" charset="77"/>
              </a:rPr>
              <a:t>Het aantal registraties tussen</a:t>
            </a:r>
            <a:br>
              <a:rPr lang="nl-BE" sz="3200" b="1" dirty="0">
                <a:solidFill>
                  <a:schemeClr val="tx1">
                    <a:lumMod val="65000"/>
                    <a:lumOff val="35000"/>
                  </a:schemeClr>
                </a:solidFill>
                <a:latin typeface="Gill Sans MT" panose="020B0502020104020203" pitchFamily="34" charset="77"/>
              </a:rPr>
            </a:br>
            <a:r>
              <a:rPr lang="nl-BE" sz="3200" b="1" dirty="0">
                <a:solidFill>
                  <a:schemeClr val="tx1">
                    <a:lumMod val="65000"/>
                    <a:lumOff val="35000"/>
                  </a:schemeClr>
                </a:solidFill>
                <a:latin typeface="Gill Sans MT" panose="020B0502020104020203" pitchFamily="34" charset="77"/>
              </a:rPr>
              <a:t>2002 – 2024 N = 37.593</a:t>
            </a:r>
            <a:endParaRPr lang="fr-BE" sz="3200" b="1" dirty="0">
              <a:solidFill>
                <a:schemeClr val="tx1">
                  <a:lumMod val="65000"/>
                  <a:lumOff val="35000"/>
                </a:schemeClr>
              </a:solidFill>
              <a:latin typeface="Gill Sans MT" panose="020B0502020104020203" pitchFamily="34" charset="77"/>
            </a:endParaRPr>
          </a:p>
        </p:txBody>
      </p:sp>
      <p:sp>
        <p:nvSpPr>
          <p:cNvPr id="3" name="Tekstvak 2">
            <a:extLst>
              <a:ext uri="{FF2B5EF4-FFF2-40B4-BE49-F238E27FC236}">
                <a16:creationId xmlns:a16="http://schemas.microsoft.com/office/drawing/2014/main" id="{2F5F3A37-F579-4E5F-D502-9052F8BEEB0B}"/>
              </a:ext>
            </a:extLst>
          </p:cNvPr>
          <p:cNvSpPr txBox="1"/>
          <p:nvPr/>
        </p:nvSpPr>
        <p:spPr>
          <a:xfrm>
            <a:off x="8684748" y="568907"/>
            <a:ext cx="184731" cy="369332"/>
          </a:xfrm>
          <a:prstGeom prst="rect">
            <a:avLst/>
          </a:prstGeom>
          <a:noFill/>
        </p:spPr>
        <p:txBody>
          <a:bodyPr wrap="none" rtlCol="0">
            <a:spAutoFit/>
          </a:bodyPr>
          <a:lstStyle/>
          <a:p>
            <a:endParaRPr lang="nl-NL"/>
          </a:p>
        </p:txBody>
      </p:sp>
      <p:pic>
        <p:nvPicPr>
          <p:cNvPr id="4" name="Afbeelding 3">
            <a:extLst>
              <a:ext uri="{FF2B5EF4-FFF2-40B4-BE49-F238E27FC236}">
                <a16:creationId xmlns:a16="http://schemas.microsoft.com/office/drawing/2014/main" id="{7A27DAE6-4A0F-D1DB-C186-F8FB9AE5AC77}"/>
              </a:ext>
            </a:extLst>
          </p:cNvPr>
          <p:cNvPicPr>
            <a:picLocks noChangeAspect="1"/>
          </p:cNvPicPr>
          <p:nvPr/>
        </p:nvPicPr>
        <p:blipFill>
          <a:blip r:embed="rId3"/>
          <a:stretch>
            <a:fillRect/>
          </a:stretch>
        </p:blipFill>
        <p:spPr>
          <a:xfrm>
            <a:off x="0" y="0"/>
            <a:ext cx="1929502" cy="6858000"/>
          </a:xfrm>
          <a:prstGeom prst="rect">
            <a:avLst/>
          </a:prstGeom>
        </p:spPr>
      </p:pic>
      <p:graphicFrame>
        <p:nvGraphicFramePr>
          <p:cNvPr id="5" name="Grafiek 4">
            <a:extLst>
              <a:ext uri="{FF2B5EF4-FFF2-40B4-BE49-F238E27FC236}">
                <a16:creationId xmlns:a16="http://schemas.microsoft.com/office/drawing/2014/main" id="{040DEB00-10EB-2F63-B088-CC9B8ED5979A}"/>
              </a:ext>
            </a:extLst>
          </p:cNvPr>
          <p:cNvGraphicFramePr>
            <a:graphicFrameLocks/>
          </p:cNvGraphicFramePr>
          <p:nvPr>
            <p:extLst>
              <p:ext uri="{D42A27DB-BD31-4B8C-83A1-F6EECF244321}">
                <p14:modId xmlns:p14="http://schemas.microsoft.com/office/powerpoint/2010/main" val="2056345746"/>
              </p:ext>
            </p:extLst>
          </p:nvPr>
        </p:nvGraphicFramePr>
        <p:xfrm>
          <a:off x="7511510" y="2317473"/>
          <a:ext cx="4572000" cy="3609797"/>
        </p:xfrm>
        <a:graphic>
          <a:graphicData uri="http://schemas.openxmlformats.org/drawingml/2006/chart">
            <c:chart xmlns:c="http://schemas.openxmlformats.org/drawingml/2006/chart" xmlns:r="http://schemas.openxmlformats.org/officeDocument/2006/relationships" r:id="rId4"/>
          </a:graphicData>
        </a:graphic>
      </p:graphicFrame>
      <p:pic>
        <p:nvPicPr>
          <p:cNvPr id="9" name="Afbeelding 8" descr="Afbeelding met diagram, schermopname, lijn, Perceel&#10;&#10;Door AI gegenereerde inhoud is mogelijk onjuist.">
            <a:extLst>
              <a:ext uri="{FF2B5EF4-FFF2-40B4-BE49-F238E27FC236}">
                <a16:creationId xmlns:a16="http://schemas.microsoft.com/office/drawing/2014/main" id="{B7F0F45D-9952-6E11-E037-C8CC8D94AC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019" y="2317473"/>
            <a:ext cx="4919491" cy="3609796"/>
          </a:xfrm>
          <a:prstGeom prst="rect">
            <a:avLst/>
          </a:prstGeom>
        </p:spPr>
      </p:pic>
    </p:spTree>
    <p:extLst>
      <p:ext uri="{BB962C8B-B14F-4D97-AF65-F5344CB8AC3E}">
        <p14:creationId xmlns:p14="http://schemas.microsoft.com/office/powerpoint/2010/main" val="280311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DA5E-98BB-E422-C0C3-57EC421B9C9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383D137-30A6-B9D0-11C0-0B6C96B0E115}"/>
              </a:ext>
            </a:extLst>
          </p:cNvPr>
          <p:cNvSpPr txBox="1"/>
          <p:nvPr/>
        </p:nvSpPr>
        <p:spPr>
          <a:xfrm>
            <a:off x="8684748" y="568907"/>
            <a:ext cx="184731" cy="369332"/>
          </a:xfrm>
          <a:prstGeom prst="rect">
            <a:avLst/>
          </a:prstGeom>
          <a:noFill/>
        </p:spPr>
        <p:txBody>
          <a:bodyPr wrap="none" rtlCol="0">
            <a:spAutoFit/>
          </a:bodyPr>
          <a:lstStyle/>
          <a:p>
            <a:endParaRPr lang="nl-NL"/>
          </a:p>
        </p:txBody>
      </p:sp>
      <p:sp>
        <p:nvSpPr>
          <p:cNvPr id="4" name="Tekstvak 3">
            <a:extLst>
              <a:ext uri="{FF2B5EF4-FFF2-40B4-BE49-F238E27FC236}">
                <a16:creationId xmlns:a16="http://schemas.microsoft.com/office/drawing/2014/main" id="{3F7C7E7A-E014-C5EE-BB30-4C52422AD08A}"/>
              </a:ext>
            </a:extLst>
          </p:cNvPr>
          <p:cNvSpPr txBox="1"/>
          <p:nvPr/>
        </p:nvSpPr>
        <p:spPr>
          <a:xfrm>
            <a:off x="1888435" y="340242"/>
            <a:ext cx="10303565" cy="954107"/>
          </a:xfrm>
          <a:prstGeom prst="rect">
            <a:avLst/>
          </a:prstGeom>
          <a:noFill/>
        </p:spPr>
        <p:txBody>
          <a:bodyPr wrap="square" rtlCol="0">
            <a:spAutoFit/>
          </a:bodyPr>
          <a:lstStyle/>
          <a:p>
            <a:pPr algn="ctr"/>
            <a:r>
              <a:rPr lang="nl-NL" sz="2800" b="1" dirty="0">
                <a:solidFill>
                  <a:schemeClr val="tx1">
                    <a:lumMod val="65000"/>
                    <a:lumOff val="35000"/>
                  </a:schemeClr>
                </a:solidFill>
                <a:latin typeface="Gill Sans MT" panose="020B0502020104020203" pitchFamily="34" charset="77"/>
              </a:rPr>
              <a:t>% verdeling belangrijkste categorie</a:t>
            </a:r>
            <a:r>
              <a:rPr lang="nl-BE" sz="2800" b="1" dirty="0">
                <a:solidFill>
                  <a:schemeClr val="tx1">
                    <a:lumMod val="65000"/>
                    <a:lumOff val="35000"/>
                  </a:schemeClr>
                </a:solidFill>
                <a:latin typeface="Gill Sans MT" panose="020B0502020104020203" pitchFamily="34" charset="77"/>
              </a:rPr>
              <a:t>ën* van aandoeningen: alle patiënten - 2002 – 2024 (N = 37.593)</a:t>
            </a:r>
            <a:endParaRPr lang="nl-NL" sz="2800" b="1" dirty="0">
              <a:solidFill>
                <a:schemeClr val="tx1">
                  <a:lumMod val="65000"/>
                  <a:lumOff val="35000"/>
                </a:schemeClr>
              </a:solidFill>
              <a:latin typeface="Gill Sans MT" panose="020B0502020104020203" pitchFamily="34" charset="77"/>
            </a:endParaRPr>
          </a:p>
        </p:txBody>
      </p:sp>
      <p:sp>
        <p:nvSpPr>
          <p:cNvPr id="5" name="Tekstvak 4">
            <a:extLst>
              <a:ext uri="{FF2B5EF4-FFF2-40B4-BE49-F238E27FC236}">
                <a16:creationId xmlns:a16="http://schemas.microsoft.com/office/drawing/2014/main" id="{689DEEFB-E953-46BD-4E03-A834D585B9C0}"/>
              </a:ext>
            </a:extLst>
          </p:cNvPr>
          <p:cNvSpPr txBox="1"/>
          <p:nvPr/>
        </p:nvSpPr>
        <p:spPr>
          <a:xfrm>
            <a:off x="3454939" y="6363869"/>
            <a:ext cx="7609114" cy="307777"/>
          </a:xfrm>
          <a:prstGeom prst="rect">
            <a:avLst/>
          </a:prstGeom>
          <a:noFill/>
        </p:spPr>
        <p:txBody>
          <a:bodyPr wrap="square" rtlCol="0">
            <a:spAutoFit/>
          </a:bodyPr>
          <a:lstStyle/>
          <a:p>
            <a:r>
              <a:rPr lang="nl-BE" sz="1400" b="0" i="0" u="none" strike="noStrike">
                <a:solidFill>
                  <a:srgbClr val="0070C0"/>
                </a:solidFill>
                <a:effectLst/>
              </a:rPr>
              <a:t>*International Statistical Classification of Diseases 10th edition</a:t>
            </a:r>
            <a:endParaRPr lang="nl-NL" sz="1400">
              <a:solidFill>
                <a:srgbClr val="0070C0"/>
              </a:solidFill>
            </a:endParaRPr>
          </a:p>
        </p:txBody>
      </p:sp>
      <p:pic>
        <p:nvPicPr>
          <p:cNvPr id="2" name="Afbeelding 1">
            <a:extLst>
              <a:ext uri="{FF2B5EF4-FFF2-40B4-BE49-F238E27FC236}">
                <a16:creationId xmlns:a16="http://schemas.microsoft.com/office/drawing/2014/main" id="{657D97DF-AA48-A8BC-0FEB-D715AEE57DB2}"/>
              </a:ext>
            </a:extLst>
          </p:cNvPr>
          <p:cNvPicPr>
            <a:picLocks noChangeAspect="1"/>
          </p:cNvPicPr>
          <p:nvPr/>
        </p:nvPicPr>
        <p:blipFill>
          <a:blip r:embed="rId3"/>
          <a:stretch>
            <a:fillRect/>
          </a:stretch>
        </p:blipFill>
        <p:spPr>
          <a:xfrm>
            <a:off x="0" y="0"/>
            <a:ext cx="1929502" cy="6858000"/>
          </a:xfrm>
          <a:prstGeom prst="rect">
            <a:avLst/>
          </a:prstGeom>
        </p:spPr>
      </p:pic>
      <p:graphicFrame>
        <p:nvGraphicFramePr>
          <p:cNvPr id="7" name="Grafiek 6">
            <a:extLst>
              <a:ext uri="{FF2B5EF4-FFF2-40B4-BE49-F238E27FC236}">
                <a16:creationId xmlns:a16="http://schemas.microsoft.com/office/drawing/2014/main" id="{0CAD1096-42FD-1BFD-3C7A-651FC3CC4E00}"/>
              </a:ext>
            </a:extLst>
          </p:cNvPr>
          <p:cNvGraphicFramePr>
            <a:graphicFrameLocks/>
          </p:cNvGraphicFramePr>
          <p:nvPr/>
        </p:nvGraphicFramePr>
        <p:xfrm>
          <a:off x="2194560" y="1523015"/>
          <a:ext cx="9637775" cy="4484744"/>
        </p:xfrm>
        <a:graphic>
          <a:graphicData uri="http://schemas.openxmlformats.org/drawingml/2006/chart">
            <c:chart xmlns:c="http://schemas.openxmlformats.org/drawingml/2006/chart" xmlns:r="http://schemas.openxmlformats.org/officeDocument/2006/relationships" r:id="rId4"/>
          </a:graphicData>
        </a:graphic>
      </p:graphicFrame>
      <p:sp>
        <p:nvSpPr>
          <p:cNvPr id="6" name="Ovaal 5">
            <a:extLst>
              <a:ext uri="{FF2B5EF4-FFF2-40B4-BE49-F238E27FC236}">
                <a16:creationId xmlns:a16="http://schemas.microsoft.com/office/drawing/2014/main" id="{EA890C7A-6C91-C9EB-ED96-415EDF78175F}"/>
              </a:ext>
            </a:extLst>
          </p:cNvPr>
          <p:cNvSpPr/>
          <p:nvPr/>
        </p:nvSpPr>
        <p:spPr>
          <a:xfrm>
            <a:off x="5763986" y="3167743"/>
            <a:ext cx="702128" cy="375557"/>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E9C94381-EB8F-C481-CBAD-951E06A041D2}"/>
              </a:ext>
            </a:extLst>
          </p:cNvPr>
          <p:cNvSpPr/>
          <p:nvPr/>
        </p:nvSpPr>
        <p:spPr>
          <a:xfrm>
            <a:off x="5763986" y="3796747"/>
            <a:ext cx="702128" cy="375557"/>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02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684748" y="568907"/>
            <a:ext cx="184731" cy="369332"/>
          </a:xfrm>
          <a:prstGeom prst="rect">
            <a:avLst/>
          </a:prstGeom>
          <a:noFill/>
        </p:spPr>
        <p:txBody>
          <a:bodyPr wrap="none" rtlCol="0">
            <a:spAutoFit/>
          </a:bodyPr>
          <a:lstStyle/>
          <a:p>
            <a:endParaRPr lang="nl-NL"/>
          </a:p>
        </p:txBody>
      </p:sp>
      <p:sp>
        <p:nvSpPr>
          <p:cNvPr id="2" name="Tekstvak 1">
            <a:extLst>
              <a:ext uri="{FF2B5EF4-FFF2-40B4-BE49-F238E27FC236}">
                <a16:creationId xmlns:a16="http://schemas.microsoft.com/office/drawing/2014/main" id="{97CF0579-7752-47E1-9F65-C08214F72713}"/>
              </a:ext>
            </a:extLst>
          </p:cNvPr>
          <p:cNvSpPr txBox="1"/>
          <p:nvPr/>
        </p:nvSpPr>
        <p:spPr>
          <a:xfrm>
            <a:off x="2021305" y="285329"/>
            <a:ext cx="9994231" cy="1200329"/>
          </a:xfrm>
          <a:prstGeom prst="rect">
            <a:avLst/>
          </a:prstGeom>
          <a:noFill/>
        </p:spPr>
        <p:txBody>
          <a:bodyPr wrap="square" rtlCol="0">
            <a:spAutoFit/>
          </a:bodyPr>
          <a:lstStyle/>
          <a:p>
            <a:pPr algn="ctr" defTabSz="410751" hangingPunct="0"/>
            <a:r>
              <a:rPr lang="nl-BE" sz="3600" b="1" dirty="0">
                <a:solidFill>
                  <a:srgbClr val="0070C0"/>
                </a:solidFill>
                <a:latin typeface="Gill Sans MT" panose="020B0502020104020203" pitchFamily="34" charset="77"/>
              </a:rPr>
              <a:t>Euthanasie i.g.v. een oncologische aandoening</a:t>
            </a:r>
            <a:br>
              <a:rPr lang="nl-BE" sz="3600" b="1" dirty="0">
                <a:solidFill>
                  <a:srgbClr val="0070C0"/>
                </a:solidFill>
                <a:latin typeface="Gill Sans MT" panose="020B0502020104020203" pitchFamily="34" charset="77"/>
              </a:rPr>
            </a:br>
            <a:r>
              <a:rPr lang="nl-BE" sz="3600" b="1" dirty="0">
                <a:solidFill>
                  <a:srgbClr val="0070C0"/>
                </a:solidFill>
                <a:latin typeface="Gill Sans MT" panose="020B0502020104020203" pitchFamily="34" charset="77"/>
              </a:rPr>
              <a:t>2002 – 2024 (N = 24.048)</a:t>
            </a:r>
            <a:endParaRPr lang="nl-NL" sz="3600" b="1" dirty="0">
              <a:solidFill>
                <a:srgbClr val="C00000"/>
              </a:solidFill>
              <a:latin typeface="Gill Sans MT" panose="020B0502020104020203" pitchFamily="34" charset="77"/>
              <a:sym typeface="Helvetica Light"/>
            </a:endParaRPr>
          </a:p>
        </p:txBody>
      </p:sp>
      <p:sp>
        <p:nvSpPr>
          <p:cNvPr id="5" name="Tekstvak 4">
            <a:extLst>
              <a:ext uri="{FF2B5EF4-FFF2-40B4-BE49-F238E27FC236}">
                <a16:creationId xmlns:a16="http://schemas.microsoft.com/office/drawing/2014/main" id="{47F0D44B-65D0-4D07-A589-5A552C6327AF}"/>
              </a:ext>
            </a:extLst>
          </p:cNvPr>
          <p:cNvSpPr txBox="1"/>
          <p:nvPr/>
        </p:nvSpPr>
        <p:spPr>
          <a:xfrm>
            <a:off x="2021305" y="1769236"/>
            <a:ext cx="9994231" cy="4401205"/>
          </a:xfrm>
          <a:prstGeom prst="rect">
            <a:avLst/>
          </a:prstGeom>
          <a:noFill/>
        </p:spPr>
        <p:txBody>
          <a:bodyPr wrap="square" rtlCol="0">
            <a:spAutoFit/>
          </a:bodyPr>
          <a:lstStyle/>
          <a:p>
            <a:pPr marL="342900" indent="-342900">
              <a:buFont typeface="Gill Sans MT" panose="020B0502020104020203" pitchFamily="34" charset="0"/>
              <a:buChar char="-"/>
            </a:pPr>
            <a:r>
              <a:rPr lang="nl-NL" sz="2800" b="1" dirty="0">
                <a:solidFill>
                  <a:srgbClr val="0070C0"/>
                </a:solidFill>
                <a:latin typeface="Gill Sans MT" panose="020B0502020104020203" pitchFamily="34" charset="77"/>
              </a:rPr>
              <a:t>Lang behandelingstraject</a:t>
            </a:r>
            <a:r>
              <a:rPr lang="nl-NL" sz="2800" dirty="0">
                <a:solidFill>
                  <a:schemeClr val="tx2"/>
                </a:solidFill>
                <a:latin typeface="Gill Sans MT" panose="020B0502020104020203" pitchFamily="34" charset="77"/>
              </a:rPr>
              <a:t>         uitbehandeld         medisch uitzichtloze toestand.  </a:t>
            </a:r>
          </a:p>
          <a:p>
            <a:pPr marL="342900" indent="-342900">
              <a:buFont typeface="Gill Sans MT" panose="020B0502020104020203" pitchFamily="34" charset="0"/>
              <a:buChar char="-"/>
            </a:pPr>
            <a:r>
              <a:rPr lang="nl-NL" sz="2800" b="1" dirty="0">
                <a:solidFill>
                  <a:srgbClr val="0070C0"/>
                </a:solidFill>
                <a:latin typeface="Gill Sans MT" panose="020B0502020104020203" pitchFamily="34" charset="77"/>
              </a:rPr>
              <a:t>99%           binnen afzienbare termijn overlijden.</a:t>
            </a:r>
          </a:p>
          <a:p>
            <a:pPr marL="342900" indent="-342900">
              <a:buFont typeface="Gill Sans MT" panose="020B0502020104020203" pitchFamily="34" charset="0"/>
              <a:buChar char="-"/>
            </a:pPr>
            <a:r>
              <a:rPr lang="nl-NL" sz="2800" dirty="0">
                <a:solidFill>
                  <a:schemeClr val="tx1">
                    <a:lumMod val="65000"/>
                    <a:lumOff val="35000"/>
                  </a:schemeClr>
                </a:solidFill>
                <a:latin typeface="Gill Sans MT" panose="020B0502020104020203" pitchFamily="34" charset="77"/>
              </a:rPr>
              <a:t>In &gt; 50%          </a:t>
            </a:r>
            <a:r>
              <a:rPr lang="nl-NL" sz="2800" b="1" dirty="0">
                <a:solidFill>
                  <a:srgbClr val="0070C0"/>
                </a:solidFill>
                <a:latin typeface="Gill Sans MT" panose="020B0502020104020203" pitchFamily="34" charset="77"/>
              </a:rPr>
              <a:t>falende palliatieve zorg </a:t>
            </a:r>
            <a:r>
              <a:rPr lang="nl-NL" sz="2800" dirty="0">
                <a:solidFill>
                  <a:schemeClr val="tx1">
                    <a:lumMod val="65000"/>
                    <a:lumOff val="35000"/>
                  </a:schemeClr>
                </a:solidFill>
                <a:latin typeface="Gill Sans MT" panose="020B0502020104020203" pitchFamily="34" charset="77"/>
              </a:rPr>
              <a:t>. </a:t>
            </a:r>
          </a:p>
          <a:p>
            <a:pPr marL="342900" indent="-342900">
              <a:buFont typeface="Gill Sans MT" panose="020B0502020104020203" pitchFamily="34" charset="0"/>
              <a:buChar char="-"/>
            </a:pPr>
            <a:r>
              <a:rPr lang="nl-NL" sz="2800" b="1" dirty="0">
                <a:solidFill>
                  <a:srgbClr val="0070C0"/>
                </a:solidFill>
                <a:latin typeface="Gill Sans MT" panose="020B0502020104020203" pitchFamily="34" charset="77"/>
              </a:rPr>
              <a:t>Reden </a:t>
            </a:r>
            <a:r>
              <a:rPr lang="nl-NL" sz="2800" b="1" dirty="0">
                <a:solidFill>
                  <a:srgbClr val="C00000"/>
                </a:solidFill>
                <a:latin typeface="Gill Sans MT" panose="020B0502020104020203" pitchFamily="34" charset="77"/>
              </a:rPr>
              <a:t>=</a:t>
            </a:r>
            <a:r>
              <a:rPr lang="nl-NL" sz="2800" b="1" dirty="0">
                <a:solidFill>
                  <a:srgbClr val="0070C0"/>
                </a:solidFill>
                <a:latin typeface="Gill Sans MT" panose="020B0502020104020203" pitchFamily="34" charset="77"/>
              </a:rPr>
              <a:t> onbehandelbare uitputtende symptomen </a:t>
            </a:r>
            <a:r>
              <a:rPr lang="nl-NL" sz="2800" dirty="0">
                <a:solidFill>
                  <a:schemeClr val="tx1">
                    <a:lumMod val="65000"/>
                    <a:lumOff val="35000"/>
                  </a:schemeClr>
                </a:solidFill>
                <a:latin typeface="Gill Sans MT" panose="020B0502020104020203" pitchFamily="34" charset="77"/>
              </a:rPr>
              <a:t>die een extreem fysisch/psychisch lijden veroorzaken </a:t>
            </a:r>
          </a:p>
          <a:p>
            <a:pPr marL="800100" lvl="1" indent="-342900">
              <a:buFont typeface="Gill Sans MT" panose="020B0502020104020203" pitchFamily="34" charset="0"/>
              <a:buChar char="-"/>
            </a:pPr>
            <a:r>
              <a:rPr lang="nl-NL" sz="2800" b="1" dirty="0">
                <a:solidFill>
                  <a:srgbClr val="0070C0"/>
                </a:solidFill>
                <a:latin typeface="Gill Sans MT" panose="020B0502020104020203" pitchFamily="34" charset="77"/>
              </a:rPr>
              <a:t>Angst</a:t>
            </a:r>
            <a:r>
              <a:rPr lang="nl-NL" sz="2800" dirty="0">
                <a:solidFill>
                  <a:schemeClr val="tx1">
                    <a:lumMod val="65000"/>
                    <a:lumOff val="35000"/>
                  </a:schemeClr>
                </a:solidFill>
                <a:latin typeface="Gill Sans MT" panose="020B0502020104020203" pitchFamily="34" charset="77"/>
              </a:rPr>
              <a:t> voor het verdere lijden en verdere </a:t>
            </a:r>
            <a:r>
              <a:rPr lang="nl-NL" sz="2800" b="1" dirty="0">
                <a:solidFill>
                  <a:srgbClr val="0070C0"/>
                </a:solidFill>
                <a:latin typeface="Gill Sans MT" panose="020B0502020104020203" pitchFamily="34" charset="77"/>
              </a:rPr>
              <a:t>aftakeling</a:t>
            </a:r>
            <a:r>
              <a:rPr lang="nl-NL" sz="2800" dirty="0">
                <a:solidFill>
                  <a:schemeClr val="tx1">
                    <a:lumMod val="65000"/>
                    <a:lumOff val="35000"/>
                  </a:schemeClr>
                </a:solidFill>
                <a:latin typeface="Gill Sans MT" panose="020B0502020104020203" pitchFamily="34" charset="77"/>
              </a:rPr>
              <a:t>. </a:t>
            </a:r>
            <a:br>
              <a:rPr lang="nl-NL" sz="2800" dirty="0">
                <a:solidFill>
                  <a:schemeClr val="tx1">
                    <a:lumMod val="65000"/>
                    <a:lumOff val="35000"/>
                  </a:schemeClr>
                </a:solidFill>
                <a:latin typeface="Gill Sans MT" panose="020B0502020104020203" pitchFamily="34" charset="77"/>
              </a:rPr>
            </a:br>
            <a:r>
              <a:rPr lang="nl-NL" sz="2800" b="1" dirty="0">
                <a:solidFill>
                  <a:srgbClr val="C00000"/>
                </a:solidFill>
                <a:latin typeface="Gill Sans MT" panose="020B0502020104020203" pitchFamily="34" charset="77"/>
              </a:rPr>
              <a:t>( = geen levenskwaliteit)</a:t>
            </a:r>
          </a:p>
          <a:p>
            <a:pPr marL="800100" lvl="1" indent="-342900">
              <a:buFont typeface="Gill Sans MT" panose="020B0502020104020203" pitchFamily="34" charset="0"/>
              <a:buChar char="-"/>
            </a:pPr>
            <a:r>
              <a:rPr lang="nl-NL" sz="2800" dirty="0">
                <a:solidFill>
                  <a:schemeClr val="tx1">
                    <a:lumMod val="65000"/>
                    <a:lumOff val="35000"/>
                  </a:schemeClr>
                </a:solidFill>
                <a:latin typeface="Gill Sans MT" panose="020B0502020104020203" pitchFamily="34" charset="77"/>
              </a:rPr>
              <a:t>Verder leven is </a:t>
            </a:r>
            <a:r>
              <a:rPr lang="nl-NL" sz="2800" b="1" dirty="0">
                <a:solidFill>
                  <a:srgbClr val="0070C0"/>
                </a:solidFill>
                <a:latin typeface="Gill Sans MT" panose="020B0502020104020203" pitchFamily="34" charset="77"/>
              </a:rPr>
              <a:t>zinloos</a:t>
            </a:r>
            <a:r>
              <a:rPr lang="nl-NL" sz="2800" dirty="0">
                <a:solidFill>
                  <a:schemeClr val="tx1">
                    <a:lumMod val="65000"/>
                    <a:lumOff val="35000"/>
                  </a:schemeClr>
                </a:solidFill>
                <a:latin typeface="Gill Sans MT" panose="020B0502020104020203" pitchFamily="34" charset="77"/>
              </a:rPr>
              <a:t> geworden en </a:t>
            </a:r>
            <a:r>
              <a:rPr lang="nl-NL" sz="2800" b="1" dirty="0">
                <a:solidFill>
                  <a:srgbClr val="0070C0"/>
                </a:solidFill>
                <a:latin typeface="Gill Sans MT" panose="020B0502020104020203" pitchFamily="34" charset="77"/>
              </a:rPr>
              <a:t>mensonwaardig</a:t>
            </a:r>
            <a:r>
              <a:rPr lang="nl-NL" sz="2800" dirty="0">
                <a:solidFill>
                  <a:schemeClr val="tx1">
                    <a:lumMod val="65000"/>
                    <a:lumOff val="35000"/>
                  </a:schemeClr>
                </a:solidFill>
                <a:latin typeface="Gill Sans MT" panose="020B0502020104020203" pitchFamily="34" charset="77"/>
              </a:rPr>
              <a:t> en de dood          </a:t>
            </a:r>
            <a:r>
              <a:rPr lang="nl-NL" sz="2800" b="1" dirty="0">
                <a:solidFill>
                  <a:srgbClr val="0070C0"/>
                </a:solidFill>
                <a:latin typeface="Gill Sans MT" panose="020B0502020104020203" pitchFamily="34" charset="77"/>
              </a:rPr>
              <a:t>verlossing. </a:t>
            </a:r>
          </a:p>
        </p:txBody>
      </p:sp>
      <p:cxnSp>
        <p:nvCxnSpPr>
          <p:cNvPr id="8" name="Rechte verbindingslijn met pijl 7">
            <a:extLst>
              <a:ext uri="{FF2B5EF4-FFF2-40B4-BE49-F238E27FC236}">
                <a16:creationId xmlns:a16="http://schemas.microsoft.com/office/drawing/2014/main" id="{C37A63F9-7D8F-408F-9C8D-BD34077FECB7}"/>
              </a:ext>
            </a:extLst>
          </p:cNvPr>
          <p:cNvCxnSpPr>
            <a:cxnSpLocks/>
          </p:cNvCxnSpPr>
          <p:nvPr/>
        </p:nvCxnSpPr>
        <p:spPr>
          <a:xfrm>
            <a:off x="6721023" y="2072262"/>
            <a:ext cx="685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1F1ED44A-452F-3FB3-0E6B-8CA5CED1AD78}"/>
              </a:ext>
            </a:extLst>
          </p:cNvPr>
          <p:cNvCxnSpPr>
            <a:cxnSpLocks/>
          </p:cNvCxnSpPr>
          <p:nvPr/>
        </p:nvCxnSpPr>
        <p:spPr>
          <a:xfrm>
            <a:off x="3853048" y="5895211"/>
            <a:ext cx="685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75F584FA-39C8-B145-1AC7-5C5FEC34754A}"/>
              </a:ext>
            </a:extLst>
          </p:cNvPr>
          <p:cNvCxnSpPr>
            <a:cxnSpLocks/>
          </p:cNvCxnSpPr>
          <p:nvPr/>
        </p:nvCxnSpPr>
        <p:spPr>
          <a:xfrm>
            <a:off x="9450248" y="2097063"/>
            <a:ext cx="685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F1E04B8F-5C28-5955-112F-C65D37152033}"/>
              </a:ext>
            </a:extLst>
          </p:cNvPr>
          <p:cNvCxnSpPr>
            <a:cxnSpLocks/>
          </p:cNvCxnSpPr>
          <p:nvPr/>
        </p:nvCxnSpPr>
        <p:spPr>
          <a:xfrm>
            <a:off x="3330533" y="2900523"/>
            <a:ext cx="685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C2E1D25D-2E25-7487-C858-509352F0136C}"/>
              </a:ext>
            </a:extLst>
          </p:cNvPr>
          <p:cNvCxnSpPr>
            <a:cxnSpLocks/>
          </p:cNvCxnSpPr>
          <p:nvPr/>
        </p:nvCxnSpPr>
        <p:spPr>
          <a:xfrm>
            <a:off x="3853048" y="3297851"/>
            <a:ext cx="685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524408"/>
      </p:ext>
    </p:extLst>
  </p:cSld>
  <p:clrMapOvr>
    <a:masterClrMapping/>
  </p:clrMapOvr>
  <mc:AlternateContent xmlns:mc="http://schemas.openxmlformats.org/markup-compatibility/2006" xmlns:p14="http://schemas.microsoft.com/office/powerpoint/2010/main">
    <mc:Choice Requires="p14">
      <p:transition spd="slow" p14:dur="2000" advTm="98253"/>
    </mc:Choice>
    <mc:Fallback xmlns="">
      <p:transition spd="slow" advTm="9825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idx="1"/>
          </p:nvPr>
        </p:nvSpPr>
        <p:spPr>
          <a:xfrm>
            <a:off x="2313709" y="1329325"/>
            <a:ext cx="9296400" cy="4620538"/>
          </a:xfrm>
          <a:prstGeom prst="rect">
            <a:avLst/>
          </a:prstGeom>
        </p:spPr>
        <p:txBody>
          <a:bodyPr>
            <a:normAutofit/>
          </a:bodyPr>
          <a:lstStyle/>
          <a:p>
            <a:pPr marL="0" lvl="0" indent="0">
              <a:buNone/>
            </a:pPr>
            <a:r>
              <a:rPr lang="nl-BE" dirty="0">
                <a:solidFill>
                  <a:schemeClr val="tx2"/>
                </a:solidFill>
                <a:latin typeface="Gill Sans MT" panose="020B0502020104020203" pitchFamily="34" charset="77"/>
              </a:rPr>
              <a:t>Eric = 78 jaar ‘hersengemetastaseerd’ longkanker. </a:t>
            </a:r>
          </a:p>
          <a:p>
            <a:pPr marL="0" indent="0">
              <a:buNone/>
            </a:pPr>
            <a:r>
              <a:rPr lang="nl-BE" i="1" dirty="0">
                <a:solidFill>
                  <a:srgbClr val="0070C0"/>
                </a:solidFill>
                <a:latin typeface="Gill Sans MT" panose="020B0502020104020203" pitchFamily="34" charset="77"/>
              </a:rPr>
              <a:t>Fysiek lijden: </a:t>
            </a:r>
            <a:endParaRPr lang="nl-BE" dirty="0">
              <a:solidFill>
                <a:srgbClr val="0070C0"/>
              </a:solidFill>
              <a:latin typeface="Gill Sans MT" panose="020B0502020104020203" pitchFamily="34" charset="77"/>
            </a:endParaRPr>
          </a:p>
          <a:p>
            <a:pPr lvl="0">
              <a:buFont typeface="Wingdings" pitchFamily="2" charset="2"/>
              <a:buChar char="Ø"/>
            </a:pPr>
            <a:r>
              <a:rPr lang="nl-NL" sz="2400" dirty="0">
                <a:solidFill>
                  <a:schemeClr val="tx2"/>
                </a:solidFill>
                <a:latin typeface="Gill Sans MT" panose="020B0502020104020203" pitchFamily="34" charset="77"/>
              </a:rPr>
              <a:t> Toevallige ontdekking; </a:t>
            </a:r>
            <a:endParaRPr lang="nl-BE" sz="2400" dirty="0">
              <a:solidFill>
                <a:schemeClr val="tx2"/>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R/ bestraling hersenen + </a:t>
            </a:r>
            <a:r>
              <a:rPr lang="nl-NL" dirty="0" err="1">
                <a:solidFill>
                  <a:schemeClr val="tx2"/>
                </a:solidFill>
                <a:latin typeface="Gill Sans MT" panose="020B0502020104020203" pitchFamily="34" charset="77"/>
              </a:rPr>
              <a:t>Tepotinib</a:t>
            </a:r>
            <a:r>
              <a:rPr lang="nl-NL" dirty="0">
                <a:solidFill>
                  <a:schemeClr val="tx2"/>
                </a:solidFill>
                <a:latin typeface="Gill Sans MT" panose="020B0502020104020203" pitchFamily="34" charset="77"/>
              </a:rPr>
              <a:t> (immunotherapie) </a:t>
            </a:r>
          </a:p>
          <a:p>
            <a:pPr lvl="2">
              <a:buFont typeface="Wingdings" pitchFamily="2" charset="2"/>
              <a:buChar char="Ø"/>
            </a:pPr>
            <a:r>
              <a:rPr lang="nl-NL" sz="2400" dirty="0">
                <a:solidFill>
                  <a:schemeClr val="tx2"/>
                </a:solidFill>
                <a:latin typeface="Gill Sans MT" panose="020B0502020104020203" pitchFamily="34" charset="77"/>
              </a:rPr>
              <a:t>Partiële respons op de primaire tumor - niet op de hersenmetastasen.               hoofdpijn + somnolentie </a:t>
            </a:r>
            <a:endParaRPr lang="nl-BE" sz="2400" dirty="0">
              <a:solidFill>
                <a:schemeClr val="tx2"/>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Maligne pleurale uitstorting              </a:t>
            </a:r>
            <a:r>
              <a:rPr lang="nl-NL" dirty="0">
                <a:solidFill>
                  <a:srgbClr val="C00000"/>
                </a:solidFill>
                <a:latin typeface="Gill Sans MT" panose="020B0502020104020203" pitchFamily="34" charset="77"/>
              </a:rPr>
              <a:t>kortademigheid en pijn. </a:t>
            </a:r>
            <a:endParaRPr lang="nl-BE" dirty="0">
              <a:solidFill>
                <a:srgbClr val="C00000"/>
              </a:solidFill>
              <a:latin typeface="Gill Sans MT" panose="020B0502020104020203" pitchFamily="34" charset="77"/>
            </a:endParaRPr>
          </a:p>
          <a:p>
            <a:pPr marL="0" indent="0">
              <a:buNone/>
            </a:pPr>
            <a:r>
              <a:rPr lang="nl-NL" i="1" dirty="0">
                <a:solidFill>
                  <a:srgbClr val="0070C0"/>
                </a:solidFill>
                <a:latin typeface="Gill Sans MT" panose="020B0502020104020203" pitchFamily="34" charset="77"/>
              </a:rPr>
              <a:t>Psychisch lijden:</a:t>
            </a:r>
            <a:br>
              <a:rPr lang="nl-NL" b="1" i="1" dirty="0">
                <a:solidFill>
                  <a:srgbClr val="0070C0"/>
                </a:solidFill>
                <a:latin typeface="Gill Sans MT" panose="020B0502020104020203" pitchFamily="34" charset="77"/>
              </a:rPr>
            </a:br>
            <a:r>
              <a:rPr lang="nl-NL" sz="2400" dirty="0">
                <a:solidFill>
                  <a:schemeClr val="tx1">
                    <a:lumMod val="65000"/>
                    <a:lumOff val="35000"/>
                  </a:schemeClr>
                </a:solidFill>
                <a:latin typeface="Gill Sans MT" panose="020B0502020104020203" pitchFamily="34" charset="77"/>
              </a:rPr>
              <a:t>Uitgeput/veel pijn/compleet zorgafhankelijk en bedlegerig/geen levenskwaliteit/ Dit is voor hem zinloos en mensonwaardig. Hij wenst dat zijn lijden </a:t>
            </a:r>
            <a:r>
              <a:rPr lang="nl-BE" sz="2400" dirty="0">
                <a:solidFill>
                  <a:schemeClr val="tx1">
                    <a:lumMod val="65000"/>
                    <a:lumOff val="35000"/>
                  </a:schemeClr>
                </a:solidFill>
                <a:latin typeface="Gill Sans MT" panose="020B0502020104020203" pitchFamily="34" charset="77"/>
              </a:rPr>
              <a:t>stopt</a:t>
            </a:r>
          </a:p>
        </p:txBody>
      </p:sp>
      <p:sp>
        <p:nvSpPr>
          <p:cNvPr id="2" name="Tekstvak 1">
            <a:extLst>
              <a:ext uri="{FF2B5EF4-FFF2-40B4-BE49-F238E27FC236}">
                <a16:creationId xmlns:a16="http://schemas.microsoft.com/office/drawing/2014/main" id="{DDD82E87-7E2C-0848-8033-B04CA9C5C9BC}"/>
              </a:ext>
            </a:extLst>
          </p:cNvPr>
          <p:cNvSpPr txBox="1"/>
          <p:nvPr/>
        </p:nvSpPr>
        <p:spPr>
          <a:xfrm>
            <a:off x="2105889" y="333492"/>
            <a:ext cx="9504219" cy="687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nl-NL" sz="4000" b="1" dirty="0">
                <a:solidFill>
                  <a:srgbClr val="C00000"/>
                </a:solidFill>
                <a:latin typeface="Gill Sans MT" panose="020B0502020104020203" pitchFamily="34" charset="77"/>
                <a:sym typeface="Helvetica Light"/>
              </a:rPr>
              <a:t>Voorbeeld - oncologische aandoening</a:t>
            </a:r>
          </a:p>
        </p:txBody>
      </p:sp>
      <p:cxnSp>
        <p:nvCxnSpPr>
          <p:cNvPr id="5" name="Rechte verbindingslijn met pijl 4">
            <a:extLst>
              <a:ext uri="{FF2B5EF4-FFF2-40B4-BE49-F238E27FC236}">
                <a16:creationId xmlns:a16="http://schemas.microsoft.com/office/drawing/2014/main" id="{3DF088BB-878F-C04B-8594-A8026DD0D601}"/>
              </a:ext>
            </a:extLst>
          </p:cNvPr>
          <p:cNvCxnSpPr>
            <a:cxnSpLocks/>
          </p:cNvCxnSpPr>
          <p:nvPr/>
        </p:nvCxnSpPr>
        <p:spPr>
          <a:xfrm>
            <a:off x="6733308" y="4087091"/>
            <a:ext cx="7342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F92973AF-C48F-504D-B150-0E3EA9DC3B24}"/>
              </a:ext>
            </a:extLst>
          </p:cNvPr>
          <p:cNvPicPr>
            <a:picLocks noChangeAspect="1"/>
          </p:cNvPicPr>
          <p:nvPr/>
        </p:nvPicPr>
        <p:blipFill>
          <a:blip r:embed="rId3"/>
          <a:stretch>
            <a:fillRect/>
          </a:stretch>
        </p:blipFill>
        <p:spPr>
          <a:xfrm>
            <a:off x="0" y="0"/>
            <a:ext cx="1929502" cy="6858000"/>
          </a:xfrm>
          <a:prstGeom prst="rect">
            <a:avLst/>
          </a:prstGeom>
        </p:spPr>
      </p:pic>
      <p:cxnSp>
        <p:nvCxnSpPr>
          <p:cNvPr id="4" name="Rechte verbindingslijn met pijl 3">
            <a:extLst>
              <a:ext uri="{FF2B5EF4-FFF2-40B4-BE49-F238E27FC236}">
                <a16:creationId xmlns:a16="http://schemas.microsoft.com/office/drawing/2014/main" id="{53D92FDE-9F34-8144-86BE-936E69714E72}"/>
              </a:ext>
            </a:extLst>
          </p:cNvPr>
          <p:cNvCxnSpPr/>
          <p:nvPr/>
        </p:nvCxnSpPr>
        <p:spPr>
          <a:xfrm>
            <a:off x="6096000" y="3713018"/>
            <a:ext cx="90054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62660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6839B-DDE9-B4B4-813D-F9D8249934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CBBC42-6246-7611-F5A7-8EBD6EC6EDD4}"/>
              </a:ext>
            </a:extLst>
          </p:cNvPr>
          <p:cNvSpPr>
            <a:spLocks noGrp="1"/>
          </p:cNvSpPr>
          <p:nvPr>
            <p:ph type="title"/>
          </p:nvPr>
        </p:nvSpPr>
        <p:spPr>
          <a:xfrm>
            <a:off x="2369518" y="352926"/>
            <a:ext cx="9229725" cy="1014496"/>
          </a:xfrm>
        </p:spPr>
        <p:txBody>
          <a:bodyPr>
            <a:normAutofit/>
          </a:bodyPr>
          <a:lstStyle/>
          <a:p>
            <a:pPr algn="ctr"/>
            <a:r>
              <a:rPr lang="nl-BE" sz="3600" b="1" dirty="0">
                <a:solidFill>
                  <a:srgbClr val="C00000"/>
                </a:solidFill>
                <a:latin typeface="Gill Sans MT" panose="020B0502020104020203" pitchFamily="34" charset="77"/>
              </a:rPr>
              <a:t>1. Wet patiëntenrechten</a:t>
            </a:r>
          </a:p>
        </p:txBody>
      </p:sp>
      <p:sp>
        <p:nvSpPr>
          <p:cNvPr id="11" name="Tekstvak 10">
            <a:extLst>
              <a:ext uri="{FF2B5EF4-FFF2-40B4-BE49-F238E27FC236}">
                <a16:creationId xmlns:a16="http://schemas.microsoft.com/office/drawing/2014/main" id="{9D7FF4B0-5BEE-89A3-E5B6-EDE76930CC64}"/>
              </a:ext>
            </a:extLst>
          </p:cNvPr>
          <p:cNvSpPr txBox="1"/>
          <p:nvPr/>
        </p:nvSpPr>
        <p:spPr>
          <a:xfrm>
            <a:off x="2369518" y="1659285"/>
            <a:ext cx="9229725" cy="4093428"/>
          </a:xfrm>
          <a:prstGeom prst="rect">
            <a:avLst/>
          </a:prstGeom>
          <a:noFill/>
          <a:ln>
            <a:noFill/>
          </a:ln>
        </p:spPr>
        <p:txBody>
          <a:bodyPr wrap="square" rtlCol="0">
            <a:spAutoFit/>
          </a:bodyPr>
          <a:lstStyle/>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gezondheidsinformatie</a:t>
            </a:r>
            <a:r>
              <a:rPr lang="nl-BE" sz="2800" b="1" dirty="0">
                <a:solidFill>
                  <a:schemeClr val="tx1">
                    <a:lumMod val="65000"/>
                    <a:lumOff val="35000"/>
                  </a:schemeClr>
                </a:solidFill>
                <a:latin typeface="Gill Sans MT" panose="020B0502020104020203" pitchFamily="34" charset="77"/>
              </a:rPr>
              <a:t> </a:t>
            </a:r>
            <a:r>
              <a:rPr lang="nl-BE" sz="2800" dirty="0">
                <a:solidFill>
                  <a:schemeClr val="tx1">
                    <a:lumMod val="65000"/>
                    <a:lumOff val="35000"/>
                  </a:schemeClr>
                </a:solidFill>
                <a:latin typeface="Gill Sans MT" panose="020B0502020104020203" pitchFamily="34" charset="77"/>
              </a:rPr>
              <a:t>(mondeling/schriftelijk).</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Op maat en in een begrijpelijke taal + recht om vragen te stellen.</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‘Therapeutische exceptie’          patiënt/arts. </a:t>
            </a:r>
            <a:r>
              <a:rPr lang="nl-BE" sz="2400" b="1" dirty="0">
                <a:solidFill>
                  <a:srgbClr val="C00000"/>
                </a:solidFill>
                <a:latin typeface="Gill Sans MT" panose="020B0502020104020203" pitchFamily="34" charset="77"/>
              </a:rPr>
              <a:t>Uitzonderlijk !</a:t>
            </a:r>
          </a:p>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informed consent </a:t>
            </a:r>
            <a:r>
              <a:rPr lang="nl-BE" sz="2800" b="1" dirty="0">
                <a:solidFill>
                  <a:schemeClr val="tx1">
                    <a:lumMod val="65000"/>
                    <a:lumOff val="35000"/>
                  </a:schemeClr>
                </a:solidFill>
                <a:latin typeface="Gill Sans MT" panose="020B0502020104020203" pitchFamily="34" charset="77"/>
              </a:rPr>
              <a:t>(</a:t>
            </a:r>
            <a:r>
              <a:rPr lang="nl-BE" sz="2800" dirty="0">
                <a:solidFill>
                  <a:schemeClr val="tx1">
                    <a:lumMod val="65000"/>
                    <a:lumOff val="35000"/>
                  </a:schemeClr>
                </a:solidFill>
                <a:latin typeface="Gill Sans MT" panose="020B0502020104020203" pitchFamily="34" charset="77"/>
              </a:rPr>
              <a:t>mondeling/schriftelijk).  </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Toestemming/weigering            patiënt arts relatie</a:t>
            </a:r>
            <a:r>
              <a:rPr lang="nl-BE" sz="2800" dirty="0">
                <a:solidFill>
                  <a:schemeClr val="tx1">
                    <a:lumMod val="65000"/>
                    <a:lumOff val="35000"/>
                  </a:schemeClr>
                </a:solidFill>
                <a:latin typeface="Gill Sans MT" panose="020B0502020104020203" pitchFamily="34" charset="77"/>
              </a:rPr>
              <a:t>.</a:t>
            </a:r>
          </a:p>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kwaliteitsvolle zorg</a:t>
            </a:r>
            <a:r>
              <a:rPr lang="nl-BE" sz="2800" b="1" dirty="0">
                <a:solidFill>
                  <a:schemeClr val="tx1">
                    <a:lumMod val="65000"/>
                    <a:lumOff val="35000"/>
                  </a:schemeClr>
                </a:solidFill>
                <a:latin typeface="Gill Sans MT" panose="020B0502020104020203" pitchFamily="34" charset="77"/>
              </a:rPr>
              <a:t>         </a:t>
            </a:r>
            <a:r>
              <a:rPr lang="nl-BE" sz="2800" dirty="0">
                <a:solidFill>
                  <a:schemeClr val="tx1">
                    <a:lumMod val="65000"/>
                    <a:lumOff val="35000"/>
                  </a:schemeClr>
                </a:solidFill>
                <a:latin typeface="Gill Sans MT" panose="020B0502020104020203" pitchFamily="34" charset="77"/>
              </a:rPr>
              <a:t>behoeften en wensen.</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Persoonsgerichte zorg           waarden en levensdoelen.</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Welke zorg in de toekomst          voorafgaande zorgplanning?</a:t>
            </a:r>
          </a:p>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dossier</a:t>
            </a:r>
            <a:r>
              <a:rPr lang="nl-BE" sz="2800" dirty="0">
                <a:solidFill>
                  <a:srgbClr val="0070C0"/>
                </a:solidFill>
                <a:latin typeface="Gill Sans MT" panose="020B0502020104020203" pitchFamily="34" charset="77"/>
              </a:rPr>
              <a:t> en </a:t>
            </a:r>
            <a:r>
              <a:rPr lang="nl-BE" sz="2800" b="1" dirty="0">
                <a:solidFill>
                  <a:srgbClr val="0070C0"/>
                </a:solidFill>
                <a:latin typeface="Gill Sans MT" panose="020B0502020104020203" pitchFamily="34" charset="77"/>
              </a:rPr>
              <a:t>uitleg</a:t>
            </a:r>
            <a:r>
              <a:rPr lang="nl-BE" sz="2800" dirty="0">
                <a:solidFill>
                  <a:srgbClr val="0070C0"/>
                </a:solidFill>
                <a:latin typeface="Gill Sans MT" panose="020B0502020104020203" pitchFamily="34" charset="77"/>
              </a:rPr>
              <a:t> </a:t>
            </a:r>
            <a:r>
              <a:rPr lang="nl-BE" sz="2800" dirty="0">
                <a:solidFill>
                  <a:schemeClr val="tx1">
                    <a:lumMod val="65000"/>
                    <a:lumOff val="35000"/>
                  </a:schemeClr>
                </a:solidFill>
                <a:latin typeface="Gill Sans MT" panose="020B0502020104020203" pitchFamily="34" charset="77"/>
              </a:rPr>
              <a:t>(Cozo, Nexushealth, etc.).</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Dossier moet elektronisch beschikbaar zijn.</a:t>
            </a:r>
          </a:p>
        </p:txBody>
      </p:sp>
      <p:pic>
        <p:nvPicPr>
          <p:cNvPr id="12" name="Afbeelding 11">
            <a:extLst>
              <a:ext uri="{FF2B5EF4-FFF2-40B4-BE49-F238E27FC236}">
                <a16:creationId xmlns:a16="http://schemas.microsoft.com/office/drawing/2014/main" id="{2E8F0F66-C626-9778-0D2E-FD8A3373FDFE}"/>
              </a:ext>
            </a:extLst>
          </p:cNvPr>
          <p:cNvPicPr>
            <a:picLocks noChangeAspect="1"/>
          </p:cNvPicPr>
          <p:nvPr/>
        </p:nvPicPr>
        <p:blipFill>
          <a:blip r:embed="rId3"/>
          <a:stretch>
            <a:fillRect/>
          </a:stretch>
        </p:blipFill>
        <p:spPr>
          <a:xfrm>
            <a:off x="0" y="0"/>
            <a:ext cx="1929502" cy="6858000"/>
          </a:xfrm>
          <a:prstGeom prst="rect">
            <a:avLst/>
          </a:prstGeom>
        </p:spPr>
      </p:pic>
      <p:cxnSp>
        <p:nvCxnSpPr>
          <p:cNvPr id="5" name="Rechte verbindingslijn met pijl 4">
            <a:extLst>
              <a:ext uri="{FF2B5EF4-FFF2-40B4-BE49-F238E27FC236}">
                <a16:creationId xmlns:a16="http://schemas.microsoft.com/office/drawing/2014/main" id="{BF59F742-3B50-548D-88C3-3DFD4F3F67F2}"/>
              </a:ext>
            </a:extLst>
          </p:cNvPr>
          <p:cNvCxnSpPr>
            <a:cxnSpLocks/>
          </p:cNvCxnSpPr>
          <p:nvPr/>
        </p:nvCxnSpPr>
        <p:spPr>
          <a:xfrm>
            <a:off x="6292047" y="4380836"/>
            <a:ext cx="67461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815B5CF0-9742-6CAE-E020-DFA335EE86ED}"/>
              </a:ext>
            </a:extLst>
          </p:cNvPr>
          <p:cNvCxnSpPr>
            <a:cxnSpLocks/>
          </p:cNvCxnSpPr>
          <p:nvPr/>
        </p:nvCxnSpPr>
        <p:spPr>
          <a:xfrm>
            <a:off x="6487508" y="3552362"/>
            <a:ext cx="65721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2657C9B6-515D-F6CB-01E2-426F85B54BD2}"/>
              </a:ext>
            </a:extLst>
          </p:cNvPr>
          <p:cNvCxnSpPr>
            <a:cxnSpLocks/>
          </p:cNvCxnSpPr>
          <p:nvPr/>
        </p:nvCxnSpPr>
        <p:spPr>
          <a:xfrm>
            <a:off x="6629353" y="2719736"/>
            <a:ext cx="65721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43AFC5B7-A17B-0112-5046-634536E6B5F6}"/>
              </a:ext>
            </a:extLst>
          </p:cNvPr>
          <p:cNvCxnSpPr>
            <a:cxnSpLocks/>
          </p:cNvCxnSpPr>
          <p:nvPr/>
        </p:nvCxnSpPr>
        <p:spPr>
          <a:xfrm>
            <a:off x="7197253" y="3928276"/>
            <a:ext cx="67461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C4CDCB17-2CB5-6C1C-6580-21CCFC9C91EB}"/>
              </a:ext>
            </a:extLst>
          </p:cNvPr>
          <p:cNvCxnSpPr>
            <a:cxnSpLocks/>
          </p:cNvCxnSpPr>
          <p:nvPr/>
        </p:nvCxnSpPr>
        <p:spPr>
          <a:xfrm>
            <a:off x="6807418" y="4744438"/>
            <a:ext cx="67461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64900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684748" y="568907"/>
            <a:ext cx="184731" cy="369332"/>
          </a:xfrm>
          <a:prstGeom prst="rect">
            <a:avLst/>
          </a:prstGeom>
          <a:noFill/>
        </p:spPr>
        <p:txBody>
          <a:bodyPr wrap="none" rtlCol="0">
            <a:spAutoFit/>
          </a:bodyPr>
          <a:lstStyle/>
          <a:p>
            <a:endParaRPr lang="nl-NL"/>
          </a:p>
        </p:txBody>
      </p:sp>
      <p:sp>
        <p:nvSpPr>
          <p:cNvPr id="5" name="Tekstvak 4">
            <a:extLst>
              <a:ext uri="{FF2B5EF4-FFF2-40B4-BE49-F238E27FC236}">
                <a16:creationId xmlns:a16="http://schemas.microsoft.com/office/drawing/2014/main" id="{18E9ABBD-84CF-164F-8B9B-D4A65E49EB83}"/>
              </a:ext>
            </a:extLst>
          </p:cNvPr>
          <p:cNvSpPr txBox="1"/>
          <p:nvPr/>
        </p:nvSpPr>
        <p:spPr>
          <a:xfrm>
            <a:off x="2686793" y="175650"/>
            <a:ext cx="8978057" cy="1200329"/>
          </a:xfrm>
          <a:prstGeom prst="rect">
            <a:avLst/>
          </a:prstGeom>
          <a:noFill/>
        </p:spPr>
        <p:txBody>
          <a:bodyPr wrap="square" rtlCol="0">
            <a:spAutoFit/>
          </a:bodyPr>
          <a:lstStyle/>
          <a:p>
            <a:pPr lvl="0" algn="ctr"/>
            <a:r>
              <a:rPr lang="nl-BE" sz="3600" b="1" dirty="0">
                <a:solidFill>
                  <a:srgbClr val="0070C0"/>
                </a:solidFill>
              </a:rPr>
              <a:t>Patiënten die lijden aan polypatologie</a:t>
            </a:r>
          </a:p>
          <a:p>
            <a:pPr lvl="0" algn="ctr"/>
            <a:r>
              <a:rPr lang="nl-BE" sz="3600" b="1" dirty="0">
                <a:solidFill>
                  <a:srgbClr val="0070C0"/>
                </a:solidFill>
              </a:rPr>
              <a:t>2002 – 2024 (N = 6.154)</a:t>
            </a:r>
            <a:endParaRPr lang="nl-BE" sz="3600" b="1" dirty="0">
              <a:solidFill>
                <a:schemeClr val="tx2"/>
              </a:solidFill>
            </a:endParaRPr>
          </a:p>
        </p:txBody>
      </p:sp>
      <p:sp>
        <p:nvSpPr>
          <p:cNvPr id="6" name="Tekstvak 5">
            <a:extLst>
              <a:ext uri="{FF2B5EF4-FFF2-40B4-BE49-F238E27FC236}">
                <a16:creationId xmlns:a16="http://schemas.microsoft.com/office/drawing/2014/main" id="{589EC3EB-5B8A-0544-B6C5-2494BA55F36C}"/>
              </a:ext>
            </a:extLst>
          </p:cNvPr>
          <p:cNvSpPr txBox="1"/>
          <p:nvPr/>
        </p:nvSpPr>
        <p:spPr>
          <a:xfrm>
            <a:off x="2686793" y="1486536"/>
            <a:ext cx="8978057" cy="4493538"/>
          </a:xfrm>
          <a:prstGeom prst="rect">
            <a:avLst/>
          </a:prstGeom>
          <a:noFill/>
        </p:spPr>
        <p:txBody>
          <a:bodyPr wrap="square" rtlCol="0">
            <a:spAutoFit/>
          </a:bodyPr>
          <a:lstStyle/>
          <a:p>
            <a:r>
              <a:rPr lang="nl-NL" sz="2600" b="1" dirty="0">
                <a:solidFill>
                  <a:srgbClr val="0070C0"/>
                </a:solidFill>
                <a:latin typeface="Gill Sans MT" panose="020B0502020104020203" pitchFamily="34" charset="77"/>
                <a:ea typeface="Verdana" charset="0"/>
                <a:cs typeface="Verdana" charset="0"/>
              </a:rPr>
              <a:t>Polypathologie</a:t>
            </a:r>
            <a:r>
              <a:rPr lang="nl-NL" sz="2600" dirty="0">
                <a:solidFill>
                  <a:schemeClr val="tx2"/>
                </a:solidFill>
                <a:latin typeface="Gill Sans MT" panose="020B0502020104020203" pitchFamily="34" charset="77"/>
                <a:ea typeface="Verdana" charset="0"/>
                <a:cs typeface="Verdana" charset="0"/>
              </a:rPr>
              <a:t> </a:t>
            </a:r>
            <a:r>
              <a:rPr lang="nl-NL" sz="2600" dirty="0">
                <a:solidFill>
                  <a:schemeClr val="tx1">
                    <a:lumMod val="50000"/>
                    <a:lumOff val="50000"/>
                  </a:schemeClr>
                </a:solidFill>
                <a:latin typeface="Gill Sans MT" panose="020B0502020104020203" pitchFamily="34" charset="77"/>
                <a:ea typeface="Verdana" charset="0"/>
                <a:cs typeface="Verdana" charset="0"/>
              </a:rPr>
              <a:t>= </a:t>
            </a:r>
            <a:r>
              <a:rPr lang="nl-NL" sz="2600" dirty="0">
                <a:solidFill>
                  <a:schemeClr val="tx1">
                    <a:lumMod val="65000"/>
                    <a:lumOff val="35000"/>
                  </a:schemeClr>
                </a:solidFill>
                <a:latin typeface="Gill Sans MT" panose="020B0502020104020203" pitchFamily="34" charset="77"/>
              </a:rPr>
              <a:t>gelijktijdig voorkomen van meerdere chronisch maar evolutieve ziekten die evolueren naar een eindfase.</a:t>
            </a:r>
            <a:br>
              <a:rPr lang="en-US" sz="2600" dirty="0">
                <a:solidFill>
                  <a:schemeClr val="tx1">
                    <a:lumMod val="65000"/>
                    <a:lumOff val="35000"/>
                  </a:schemeClr>
                </a:solidFill>
                <a:latin typeface="Gill Sans MT" panose="020B0502020104020203" pitchFamily="34" charset="77"/>
                <a:ea typeface="Verdana" charset="0"/>
                <a:cs typeface="Verdana" charset="0"/>
              </a:rPr>
            </a:br>
            <a:endParaRPr lang="en-US" sz="2600" dirty="0">
              <a:solidFill>
                <a:schemeClr val="tx1">
                  <a:lumMod val="65000"/>
                  <a:lumOff val="35000"/>
                </a:schemeClr>
              </a:solidFill>
              <a:latin typeface="Gill Sans MT" panose="020B0502020104020203" pitchFamily="34" charset="77"/>
              <a:ea typeface="Verdana" charset="0"/>
              <a:cs typeface="Verdana" charset="0"/>
            </a:endParaRPr>
          </a:p>
          <a:p>
            <a:r>
              <a:rPr lang="nl-BE" sz="2600" b="1" i="0" u="none" strike="noStrike" dirty="0">
                <a:solidFill>
                  <a:srgbClr val="0070C0"/>
                </a:solidFill>
                <a:effectLst/>
                <a:latin typeface="Gill Sans MT" panose="020B0502020104020203" pitchFamily="34" charset="77"/>
              </a:rPr>
              <a:t>Medische uitzichtloosheid</a:t>
            </a:r>
            <a:r>
              <a:rPr lang="nl-BE" sz="2600" i="0" u="none" strike="noStrike" dirty="0">
                <a:solidFill>
                  <a:schemeClr val="tx1">
                    <a:lumMod val="50000"/>
                    <a:lumOff val="50000"/>
                  </a:schemeClr>
                </a:solidFill>
                <a:effectLst/>
                <a:latin typeface="Gill Sans MT" panose="020B0502020104020203" pitchFamily="34" charset="77"/>
              </a:rPr>
              <a:t> </a:t>
            </a:r>
            <a:r>
              <a:rPr lang="nl-BE" sz="2600" i="0" u="none" strike="noStrike" dirty="0">
                <a:solidFill>
                  <a:schemeClr val="tx1">
                    <a:lumMod val="65000"/>
                    <a:lumOff val="35000"/>
                  </a:schemeClr>
                </a:solidFill>
                <a:effectLst/>
                <a:latin typeface="Gill Sans MT" panose="020B0502020104020203" pitchFamily="34" charset="77"/>
              </a:rPr>
              <a:t>= ondanks behandeling </a:t>
            </a:r>
          </a:p>
          <a:p>
            <a:r>
              <a:rPr lang="nl-BE" sz="2600" i="0" u="none" strike="noStrike" dirty="0">
                <a:solidFill>
                  <a:schemeClr val="tx1">
                    <a:lumMod val="65000"/>
                    <a:lumOff val="35000"/>
                  </a:schemeClr>
                </a:solidFill>
                <a:effectLst/>
                <a:latin typeface="Gill Sans MT" panose="020B0502020104020203" pitchFamily="34" charset="77"/>
              </a:rPr>
              <a:t>morbiditeit      levenskwaliteit.       mortaliteit</a:t>
            </a:r>
          </a:p>
          <a:p>
            <a:r>
              <a:rPr lang="nl-BE" sz="2600" dirty="0">
                <a:solidFill>
                  <a:schemeClr val="tx1">
                    <a:lumMod val="65000"/>
                    <a:lumOff val="35000"/>
                  </a:schemeClr>
                </a:solidFill>
                <a:latin typeface="Gill Sans MT" panose="020B0502020104020203" pitchFamily="34" charset="77"/>
              </a:rPr>
              <a:t>50% = overlijden binnen afzienbare termijn</a:t>
            </a:r>
          </a:p>
          <a:p>
            <a:endParaRPr lang="nl-BE" sz="2600" dirty="0">
              <a:solidFill>
                <a:schemeClr val="tx1">
                  <a:lumMod val="65000"/>
                  <a:lumOff val="35000"/>
                </a:schemeClr>
              </a:solidFill>
              <a:latin typeface="Gill Sans MT" panose="020B0502020104020203" pitchFamily="34" charset="77"/>
            </a:endParaRPr>
          </a:p>
          <a:p>
            <a:r>
              <a:rPr lang="nl-BE" sz="2600" b="1" i="0" u="none" strike="noStrike" dirty="0">
                <a:solidFill>
                  <a:srgbClr val="0070C0"/>
                </a:solidFill>
                <a:effectLst/>
                <a:latin typeface="Gill Sans MT" panose="020B0502020104020203" pitchFamily="34" charset="77"/>
              </a:rPr>
              <a:t>Psychisch</a:t>
            </a:r>
            <a:r>
              <a:rPr lang="nl-BE" sz="2600" b="1" dirty="0">
                <a:solidFill>
                  <a:srgbClr val="0070C0"/>
                </a:solidFill>
                <a:latin typeface="Gill Sans MT" panose="020B0502020104020203" pitchFamily="34" charset="77"/>
              </a:rPr>
              <a:t> lijden </a:t>
            </a:r>
            <a:r>
              <a:rPr lang="nl-BE" sz="2600" dirty="0">
                <a:solidFill>
                  <a:schemeClr val="tx1">
                    <a:lumMod val="65000"/>
                    <a:lumOff val="35000"/>
                  </a:schemeClr>
                </a:solidFill>
                <a:latin typeface="Gill Sans MT" panose="020B0502020104020203" pitchFamily="34" charset="77"/>
              </a:rPr>
              <a:t>(o.a. levensmoeheid) = secundair aan somatische aandoeningen.  Antidepressiva weinig effectief.</a:t>
            </a:r>
          </a:p>
          <a:p>
            <a:r>
              <a:rPr lang="nl-BE" sz="2600" b="1" i="0" u="none" strike="noStrike" dirty="0">
                <a:solidFill>
                  <a:srgbClr val="C00000"/>
                </a:solidFill>
                <a:effectLst/>
                <a:latin typeface="Gill Sans MT" panose="020B0502020104020203" pitchFamily="34" charset="77"/>
              </a:rPr>
              <a:t>Leeftijd op zich is nooit een indicatie voor euthanasie</a:t>
            </a:r>
          </a:p>
        </p:txBody>
      </p:sp>
      <p:sp>
        <p:nvSpPr>
          <p:cNvPr id="8" name="Tekstvak 7">
            <a:extLst>
              <a:ext uri="{FF2B5EF4-FFF2-40B4-BE49-F238E27FC236}">
                <a16:creationId xmlns:a16="http://schemas.microsoft.com/office/drawing/2014/main" id="{5884E0A8-C44D-2C8C-A257-643C2151050A}"/>
              </a:ext>
            </a:extLst>
          </p:cNvPr>
          <p:cNvSpPr txBox="1"/>
          <p:nvPr/>
        </p:nvSpPr>
        <p:spPr>
          <a:xfrm>
            <a:off x="2692526" y="6090631"/>
            <a:ext cx="8978058" cy="677108"/>
          </a:xfrm>
          <a:prstGeom prst="rect">
            <a:avLst/>
          </a:prstGeom>
          <a:noFill/>
        </p:spPr>
        <p:txBody>
          <a:bodyPr wrap="square" rtlCol="0">
            <a:spAutoFit/>
          </a:bodyPr>
          <a:lstStyle/>
          <a:p>
            <a:r>
              <a:rPr lang="en-US" sz="1400" dirty="0">
                <a:solidFill>
                  <a:schemeClr val="tx1">
                    <a:lumMod val="65000"/>
                    <a:lumOff val="35000"/>
                  </a:schemeClr>
                </a:solidFill>
                <a:ea typeface="Verdana" charset="0"/>
                <a:cs typeface="Verdana" charset="0"/>
              </a:rPr>
              <a:t>*</a:t>
            </a:r>
            <a:r>
              <a:rPr lang="en-US" sz="1200" dirty="0">
                <a:solidFill>
                  <a:schemeClr val="tx1">
                    <a:lumMod val="65000"/>
                    <a:lumOff val="35000"/>
                  </a:schemeClr>
                </a:solidFill>
                <a:ea typeface="Verdana" charset="0"/>
                <a:cs typeface="Verdana" charset="0"/>
              </a:rPr>
              <a:t>Van den Akker M, </a:t>
            </a:r>
            <a:r>
              <a:rPr lang="en-US" sz="1200" dirty="0" err="1">
                <a:solidFill>
                  <a:schemeClr val="tx1">
                    <a:lumMod val="65000"/>
                    <a:lumOff val="35000"/>
                  </a:schemeClr>
                </a:solidFill>
                <a:ea typeface="Verdana" charset="0"/>
                <a:cs typeface="Verdana" charset="0"/>
              </a:rPr>
              <a:t>Buntinx</a:t>
            </a:r>
            <a:r>
              <a:rPr lang="en-US" sz="1200" dirty="0">
                <a:solidFill>
                  <a:schemeClr val="tx1">
                    <a:lumMod val="65000"/>
                    <a:lumOff val="35000"/>
                  </a:schemeClr>
                </a:solidFill>
                <a:ea typeface="Verdana" charset="0"/>
                <a:cs typeface="Verdana" charset="0"/>
              </a:rPr>
              <a:t> F, </a:t>
            </a:r>
            <a:r>
              <a:rPr lang="en-US" sz="1200" dirty="0" err="1">
                <a:solidFill>
                  <a:schemeClr val="tx1">
                    <a:lumMod val="65000"/>
                    <a:lumOff val="35000"/>
                  </a:schemeClr>
                </a:solidFill>
                <a:ea typeface="Verdana" charset="0"/>
                <a:cs typeface="Verdana" charset="0"/>
              </a:rPr>
              <a:t>Knottnerus</a:t>
            </a:r>
            <a:r>
              <a:rPr lang="en-US" sz="1200" dirty="0">
                <a:solidFill>
                  <a:schemeClr val="tx1">
                    <a:lumMod val="65000"/>
                    <a:lumOff val="35000"/>
                  </a:schemeClr>
                </a:solidFill>
                <a:ea typeface="Verdana" charset="0"/>
                <a:cs typeface="Verdana" charset="0"/>
              </a:rPr>
              <a:t> JA. Comorbi­dity or multimorbidity: what’s in a name?</a:t>
            </a:r>
            <a:br>
              <a:rPr lang="en-US" sz="1200" dirty="0">
                <a:solidFill>
                  <a:schemeClr val="tx1">
                    <a:lumMod val="65000"/>
                    <a:lumOff val="35000"/>
                  </a:schemeClr>
                </a:solidFill>
                <a:ea typeface="Verdana" charset="0"/>
                <a:cs typeface="Verdana" charset="0"/>
              </a:rPr>
            </a:br>
            <a:r>
              <a:rPr lang="en-US" sz="1200" dirty="0">
                <a:solidFill>
                  <a:schemeClr val="tx1">
                    <a:lumMod val="65000"/>
                    <a:lumOff val="35000"/>
                  </a:schemeClr>
                </a:solidFill>
                <a:ea typeface="Verdana" charset="0"/>
                <a:cs typeface="Verdana" charset="0"/>
              </a:rPr>
              <a:t>A review of litera­ture. </a:t>
            </a:r>
            <a:r>
              <a:rPr lang="en-US" sz="1200" dirty="0" err="1">
                <a:solidFill>
                  <a:schemeClr val="tx1">
                    <a:lumMod val="65000"/>
                    <a:lumOff val="35000"/>
                  </a:schemeClr>
                </a:solidFill>
                <a:ea typeface="Verdana" charset="0"/>
                <a:cs typeface="Verdana" charset="0"/>
              </a:rPr>
              <a:t>Eur</a:t>
            </a:r>
            <a:r>
              <a:rPr lang="en-US" sz="1200" dirty="0">
                <a:solidFill>
                  <a:schemeClr val="tx1">
                    <a:lumMod val="65000"/>
                    <a:lumOff val="35000"/>
                  </a:schemeClr>
                </a:solidFill>
                <a:ea typeface="Verdana" charset="0"/>
                <a:cs typeface="Verdana" charset="0"/>
              </a:rPr>
              <a:t> J Gen </a:t>
            </a:r>
            <a:r>
              <a:rPr lang="en-US" sz="1200" dirty="0" err="1">
                <a:solidFill>
                  <a:schemeClr val="tx1">
                    <a:lumMod val="65000"/>
                    <a:lumOff val="35000"/>
                  </a:schemeClr>
                </a:solidFill>
                <a:ea typeface="Verdana" charset="0"/>
                <a:cs typeface="Verdana" charset="0"/>
              </a:rPr>
              <a:t>Pract</a:t>
            </a:r>
            <a:r>
              <a:rPr lang="en-US" sz="1200" dirty="0">
                <a:solidFill>
                  <a:schemeClr val="tx1">
                    <a:lumMod val="65000"/>
                    <a:lumOff val="35000"/>
                  </a:schemeClr>
                </a:solidFill>
                <a:ea typeface="Verdana" charset="0"/>
                <a:cs typeface="Verdana" charset="0"/>
              </a:rPr>
              <a:t> 1996; 2: 65­70.</a:t>
            </a:r>
          </a:p>
          <a:p>
            <a:r>
              <a:rPr lang="en-US" sz="1200" dirty="0">
                <a:solidFill>
                  <a:schemeClr val="tx1">
                    <a:lumMod val="65000"/>
                    <a:lumOff val="35000"/>
                  </a:schemeClr>
                </a:solidFill>
                <a:ea typeface="Verdana" charset="0"/>
                <a:cs typeface="Verdana" charset="0"/>
              </a:rPr>
              <a:t>** CIRS-G = cumulative illness rating scale for geriatrics </a:t>
            </a:r>
            <a:r>
              <a:rPr lang="en-US" sz="1200" dirty="0" err="1">
                <a:solidFill>
                  <a:schemeClr val="tx1">
                    <a:lumMod val="65000"/>
                    <a:lumOff val="35000"/>
                  </a:schemeClr>
                </a:solidFill>
                <a:ea typeface="Verdana" charset="0"/>
                <a:cs typeface="Verdana" charset="0"/>
              </a:rPr>
              <a:t>en</a:t>
            </a:r>
            <a:r>
              <a:rPr lang="en-US" sz="1200" dirty="0">
                <a:solidFill>
                  <a:schemeClr val="tx1">
                    <a:lumMod val="65000"/>
                    <a:lumOff val="35000"/>
                  </a:schemeClr>
                </a:solidFill>
                <a:ea typeface="Verdana" charset="0"/>
                <a:cs typeface="Verdana" charset="0"/>
              </a:rPr>
              <a:t> Charlson’s comorbidity index  </a:t>
            </a:r>
          </a:p>
        </p:txBody>
      </p:sp>
      <p:pic>
        <p:nvPicPr>
          <p:cNvPr id="2" name="Afbeelding 1">
            <a:extLst>
              <a:ext uri="{FF2B5EF4-FFF2-40B4-BE49-F238E27FC236}">
                <a16:creationId xmlns:a16="http://schemas.microsoft.com/office/drawing/2014/main" id="{025D4956-3866-990C-FE7F-B10D619D05D0}"/>
              </a:ext>
            </a:extLst>
          </p:cNvPr>
          <p:cNvPicPr>
            <a:picLocks noChangeAspect="1"/>
          </p:cNvPicPr>
          <p:nvPr/>
        </p:nvPicPr>
        <p:blipFill>
          <a:blip r:embed="rId3"/>
          <a:stretch>
            <a:fillRect/>
          </a:stretch>
        </p:blipFill>
        <p:spPr>
          <a:xfrm>
            <a:off x="0" y="8467"/>
            <a:ext cx="1663700" cy="6858000"/>
          </a:xfrm>
          <a:prstGeom prst="rect">
            <a:avLst/>
          </a:prstGeom>
        </p:spPr>
      </p:pic>
      <p:cxnSp>
        <p:nvCxnSpPr>
          <p:cNvPr id="12" name="Rechte verbindingslijn met pijl 11">
            <a:extLst>
              <a:ext uri="{FF2B5EF4-FFF2-40B4-BE49-F238E27FC236}">
                <a16:creationId xmlns:a16="http://schemas.microsoft.com/office/drawing/2014/main" id="{42E452FF-F0D7-FA6B-74D7-39BEFCE17437}"/>
              </a:ext>
            </a:extLst>
          </p:cNvPr>
          <p:cNvCxnSpPr/>
          <p:nvPr/>
        </p:nvCxnSpPr>
        <p:spPr>
          <a:xfrm flipV="1">
            <a:off x="4480939" y="3665821"/>
            <a:ext cx="204952" cy="2364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8478AFE6-3A49-9991-0556-FB30F2B5901D}"/>
              </a:ext>
            </a:extLst>
          </p:cNvPr>
          <p:cNvCxnSpPr/>
          <p:nvPr/>
        </p:nvCxnSpPr>
        <p:spPr>
          <a:xfrm flipV="1">
            <a:off x="9029567" y="3639050"/>
            <a:ext cx="204952" cy="2364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3BF1EAAA-AA42-6860-AF03-C7F8F2C61172}"/>
              </a:ext>
            </a:extLst>
          </p:cNvPr>
          <p:cNvCxnSpPr/>
          <p:nvPr/>
        </p:nvCxnSpPr>
        <p:spPr>
          <a:xfrm flipH="1">
            <a:off x="6998343" y="3642596"/>
            <a:ext cx="228600" cy="2364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3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67CA-B4B0-D58B-3552-127C674C08E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D48E922-8C92-EEB1-4ACB-C16BC0860F92}"/>
              </a:ext>
            </a:extLst>
          </p:cNvPr>
          <p:cNvSpPr txBox="1"/>
          <p:nvPr/>
        </p:nvSpPr>
        <p:spPr>
          <a:xfrm>
            <a:off x="8684748" y="568907"/>
            <a:ext cx="184731" cy="369332"/>
          </a:xfrm>
          <a:prstGeom prst="rect">
            <a:avLst/>
          </a:prstGeom>
          <a:noFill/>
        </p:spPr>
        <p:txBody>
          <a:bodyPr wrap="none" rtlCol="0">
            <a:spAutoFit/>
          </a:bodyPr>
          <a:lstStyle/>
          <a:p>
            <a:endParaRPr lang="nl-NL"/>
          </a:p>
        </p:txBody>
      </p:sp>
      <p:sp>
        <p:nvSpPr>
          <p:cNvPr id="5" name="Tekstvak 4">
            <a:extLst>
              <a:ext uri="{FF2B5EF4-FFF2-40B4-BE49-F238E27FC236}">
                <a16:creationId xmlns:a16="http://schemas.microsoft.com/office/drawing/2014/main" id="{B95360F2-BFC5-4495-5AAA-4DBD89AD0F48}"/>
              </a:ext>
            </a:extLst>
          </p:cNvPr>
          <p:cNvSpPr txBox="1"/>
          <p:nvPr/>
        </p:nvSpPr>
        <p:spPr>
          <a:xfrm>
            <a:off x="2983225" y="177415"/>
            <a:ext cx="8032653" cy="1077218"/>
          </a:xfrm>
          <a:prstGeom prst="rect">
            <a:avLst/>
          </a:prstGeom>
          <a:noFill/>
        </p:spPr>
        <p:txBody>
          <a:bodyPr wrap="square" rtlCol="0">
            <a:spAutoFit/>
          </a:bodyPr>
          <a:lstStyle/>
          <a:p>
            <a:pPr lvl="0" algn="ctr"/>
            <a:r>
              <a:rPr lang="nl-BE" sz="3200" b="1" dirty="0">
                <a:solidFill>
                  <a:schemeClr val="tx1">
                    <a:lumMod val="65000"/>
                    <a:lumOff val="35000"/>
                  </a:schemeClr>
                </a:solidFill>
                <a:latin typeface="Gill Sans MT" panose="020B0502020104020203" pitchFamily="34" charset="77"/>
              </a:rPr>
              <a:t>Polypathologie 2002 - 2024</a:t>
            </a:r>
          </a:p>
          <a:p>
            <a:pPr lvl="0" algn="ctr"/>
            <a:r>
              <a:rPr lang="nl-BE" sz="3200" b="1" dirty="0">
                <a:solidFill>
                  <a:schemeClr val="tx1">
                    <a:lumMod val="65000"/>
                    <a:lumOff val="35000"/>
                  </a:schemeClr>
                </a:solidFill>
                <a:latin typeface="Gill Sans MT" panose="020B0502020104020203" pitchFamily="34" charset="77"/>
              </a:rPr>
              <a:t>leeftijd - jaarlijks percentage - N = 6.154</a:t>
            </a:r>
          </a:p>
        </p:txBody>
      </p:sp>
      <p:pic>
        <p:nvPicPr>
          <p:cNvPr id="6" name="Afbeelding 5">
            <a:extLst>
              <a:ext uri="{FF2B5EF4-FFF2-40B4-BE49-F238E27FC236}">
                <a16:creationId xmlns:a16="http://schemas.microsoft.com/office/drawing/2014/main" id="{AA26A039-C9EF-904C-2844-ABEB3230E2DD}"/>
              </a:ext>
            </a:extLst>
          </p:cNvPr>
          <p:cNvPicPr>
            <a:picLocks noChangeAspect="1"/>
          </p:cNvPicPr>
          <p:nvPr/>
        </p:nvPicPr>
        <p:blipFill>
          <a:blip r:embed="rId3"/>
          <a:stretch>
            <a:fillRect/>
          </a:stretch>
        </p:blipFill>
        <p:spPr>
          <a:xfrm>
            <a:off x="0" y="8467"/>
            <a:ext cx="1663700" cy="6858000"/>
          </a:xfrm>
          <a:prstGeom prst="rect">
            <a:avLst/>
          </a:prstGeom>
        </p:spPr>
      </p:pic>
      <p:graphicFrame>
        <p:nvGraphicFramePr>
          <p:cNvPr id="7" name="Grafiek 6">
            <a:extLst>
              <a:ext uri="{FF2B5EF4-FFF2-40B4-BE49-F238E27FC236}">
                <a16:creationId xmlns:a16="http://schemas.microsoft.com/office/drawing/2014/main" id="{BAB94FB3-9F2B-38CD-0CED-15B9D802038F}"/>
              </a:ext>
            </a:extLst>
          </p:cNvPr>
          <p:cNvGraphicFramePr>
            <a:graphicFrameLocks/>
          </p:cNvGraphicFramePr>
          <p:nvPr/>
        </p:nvGraphicFramePr>
        <p:xfrm>
          <a:off x="2214900" y="1646126"/>
          <a:ext cx="4122105" cy="43221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ek 7">
            <a:extLst>
              <a:ext uri="{FF2B5EF4-FFF2-40B4-BE49-F238E27FC236}">
                <a16:creationId xmlns:a16="http://schemas.microsoft.com/office/drawing/2014/main" id="{95260C96-A8DC-C8BF-1441-B1DBC70AE667}"/>
              </a:ext>
            </a:extLst>
          </p:cNvPr>
          <p:cNvGraphicFramePr>
            <a:graphicFrameLocks/>
          </p:cNvGraphicFramePr>
          <p:nvPr/>
        </p:nvGraphicFramePr>
        <p:xfrm>
          <a:off x="7021727" y="1646125"/>
          <a:ext cx="4546495" cy="4322134"/>
        </p:xfrm>
        <a:graphic>
          <a:graphicData uri="http://schemas.openxmlformats.org/drawingml/2006/chart">
            <c:chart xmlns:c="http://schemas.openxmlformats.org/drawingml/2006/chart" xmlns:r="http://schemas.openxmlformats.org/officeDocument/2006/relationships" r:id="rId5"/>
          </a:graphicData>
        </a:graphic>
      </p:graphicFrame>
      <p:sp>
        <p:nvSpPr>
          <p:cNvPr id="2" name="Tekstvak 1">
            <a:extLst>
              <a:ext uri="{FF2B5EF4-FFF2-40B4-BE49-F238E27FC236}">
                <a16:creationId xmlns:a16="http://schemas.microsoft.com/office/drawing/2014/main" id="{2EABAE39-F418-BB8A-5492-F3E46B80B791}"/>
              </a:ext>
            </a:extLst>
          </p:cNvPr>
          <p:cNvSpPr txBox="1"/>
          <p:nvPr/>
        </p:nvSpPr>
        <p:spPr>
          <a:xfrm>
            <a:off x="3471620" y="2014780"/>
            <a:ext cx="1286360" cy="923330"/>
          </a:xfrm>
          <a:prstGeom prst="rect">
            <a:avLst/>
          </a:prstGeom>
          <a:noFill/>
        </p:spPr>
        <p:txBody>
          <a:bodyPr wrap="square" rtlCol="0">
            <a:spAutoFit/>
          </a:bodyPr>
          <a:lstStyle/>
          <a:p>
            <a:r>
              <a:rPr lang="nl-NL" dirty="0">
                <a:solidFill>
                  <a:schemeClr val="tx1">
                    <a:lumMod val="65000"/>
                    <a:lumOff val="35000"/>
                  </a:schemeClr>
                </a:solidFill>
              </a:rPr>
              <a:t>90% = &gt; 70j</a:t>
            </a:r>
          </a:p>
          <a:p>
            <a:r>
              <a:rPr lang="nl-NL" dirty="0">
                <a:solidFill>
                  <a:schemeClr val="tx1">
                    <a:lumMod val="65000"/>
                    <a:lumOff val="35000"/>
                  </a:schemeClr>
                </a:solidFill>
              </a:rPr>
              <a:t>70% = &gt; 80j</a:t>
            </a:r>
          </a:p>
          <a:p>
            <a:r>
              <a:rPr lang="nl-NL" dirty="0">
                <a:solidFill>
                  <a:schemeClr val="tx1">
                    <a:lumMod val="65000"/>
                    <a:lumOff val="35000"/>
                  </a:schemeClr>
                </a:solidFill>
              </a:rPr>
              <a:t>33% = &gt; 90j</a:t>
            </a:r>
          </a:p>
        </p:txBody>
      </p:sp>
    </p:spTree>
    <p:extLst>
      <p:ext uri="{BB962C8B-B14F-4D97-AF65-F5344CB8AC3E}">
        <p14:creationId xmlns:p14="http://schemas.microsoft.com/office/powerpoint/2010/main" val="306809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idx="1"/>
          </p:nvPr>
        </p:nvSpPr>
        <p:spPr>
          <a:xfrm>
            <a:off x="1998775" y="1646543"/>
            <a:ext cx="9786787" cy="4415623"/>
          </a:xfrm>
          <a:prstGeom prst="rect">
            <a:avLst/>
          </a:prstGeom>
        </p:spPr>
        <p:txBody>
          <a:bodyPr>
            <a:normAutofit/>
          </a:bodyPr>
          <a:lstStyle/>
          <a:p>
            <a:pPr marL="0" indent="0">
              <a:buNone/>
            </a:pPr>
            <a:r>
              <a:rPr lang="nl-NL" sz="3100" dirty="0">
                <a:solidFill>
                  <a:schemeClr val="tx2"/>
                </a:solidFill>
                <a:latin typeface="Gill Sans MT" panose="020B0502020104020203" pitchFamily="34" charset="77"/>
              </a:rPr>
              <a:t>Sylvie = 84 jaar en opgenomen in een WZC</a:t>
            </a:r>
          </a:p>
          <a:p>
            <a:pPr marL="0" indent="0">
              <a:buNone/>
            </a:pPr>
            <a:r>
              <a:rPr lang="nl-NL" sz="3200" i="1" dirty="0">
                <a:solidFill>
                  <a:srgbClr val="0070C0"/>
                </a:solidFill>
                <a:latin typeface="Gill Sans MT" panose="020B0502020104020203" pitchFamily="34" charset="77"/>
              </a:rPr>
              <a:t>Fysisch lijden:</a:t>
            </a:r>
            <a:endParaRPr lang="nl-NL" sz="3100" i="1" dirty="0">
              <a:solidFill>
                <a:srgbClr val="0070C0"/>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Invaliderende zeer pijnlijke polyartrose met fracturen.</a:t>
            </a:r>
            <a:endParaRPr lang="nl-BE" dirty="0">
              <a:solidFill>
                <a:schemeClr val="tx2"/>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Hartfalen: is bij de minste inspanning </a:t>
            </a:r>
            <a:r>
              <a:rPr lang="nl-NL" dirty="0" err="1">
                <a:solidFill>
                  <a:schemeClr val="tx2"/>
                </a:solidFill>
                <a:latin typeface="Gill Sans MT" panose="020B0502020104020203" pitchFamily="34" charset="77"/>
              </a:rPr>
              <a:t>tachycard</a:t>
            </a:r>
            <a:r>
              <a:rPr lang="nl-NL" dirty="0">
                <a:solidFill>
                  <a:schemeClr val="tx2"/>
                </a:solidFill>
                <a:latin typeface="Gill Sans MT" panose="020B0502020104020203" pitchFamily="34" charset="77"/>
              </a:rPr>
              <a:t> en kortademig. </a:t>
            </a:r>
            <a:endParaRPr lang="nl-BE" dirty="0">
              <a:solidFill>
                <a:schemeClr val="tx2"/>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Parkinson met een invaliderende tremor. </a:t>
            </a:r>
            <a:r>
              <a:rPr lang="nl-NL" dirty="0" err="1">
                <a:solidFill>
                  <a:schemeClr val="tx2"/>
                </a:solidFill>
                <a:latin typeface="Gill Sans MT" panose="020B0502020104020203" pitchFamily="34" charset="77"/>
              </a:rPr>
              <a:t>Prolopa</a:t>
            </a:r>
            <a:r>
              <a:rPr lang="nl-NL" dirty="0">
                <a:solidFill>
                  <a:schemeClr val="tx2"/>
                </a:solidFill>
                <a:latin typeface="Gill Sans MT" panose="020B0502020104020203" pitchFamily="34" charset="77"/>
              </a:rPr>
              <a:t> heeft nauwelijks effect. </a:t>
            </a:r>
            <a:endParaRPr lang="nl-BE" dirty="0">
              <a:solidFill>
                <a:schemeClr val="tx2"/>
              </a:solidFill>
              <a:latin typeface="Gill Sans MT" panose="020B0502020104020203" pitchFamily="34" charset="77"/>
            </a:endParaRPr>
          </a:p>
          <a:p>
            <a:pPr lvl="1">
              <a:buFont typeface="Wingdings" pitchFamily="2" charset="2"/>
              <a:buChar char="Ø"/>
            </a:pPr>
            <a:r>
              <a:rPr lang="nl-NL" dirty="0">
                <a:solidFill>
                  <a:schemeClr val="tx2"/>
                </a:solidFill>
                <a:latin typeface="Gill Sans MT" panose="020B0502020104020203" pitchFamily="34" charset="77"/>
              </a:rPr>
              <a:t>Depressieve toestand:  gebrek aan vooruitzicht en angst voor dementie</a:t>
            </a:r>
            <a:r>
              <a:rPr lang="nl-NL" dirty="0">
                <a:solidFill>
                  <a:schemeClr val="tx2"/>
                </a:solidFill>
              </a:rPr>
              <a:t>.</a:t>
            </a:r>
            <a:endParaRPr lang="nl-NL" sz="2200" i="1" dirty="0">
              <a:solidFill>
                <a:srgbClr val="0064F3"/>
              </a:solidFill>
              <a:latin typeface="Gill Sans MT" panose="020B0502020104020203" pitchFamily="34" charset="77"/>
            </a:endParaRPr>
          </a:p>
          <a:p>
            <a:pPr marL="0" lvl="0" indent="0">
              <a:buNone/>
            </a:pPr>
            <a:r>
              <a:rPr lang="nl-NL" i="1" dirty="0">
                <a:solidFill>
                  <a:srgbClr val="0070C0"/>
                </a:solidFill>
                <a:latin typeface="Gill Sans MT" panose="020B0502020104020203" pitchFamily="34" charset="77"/>
              </a:rPr>
              <a:t>Psychisch lijden</a:t>
            </a:r>
            <a:r>
              <a:rPr lang="nl-NL" dirty="0">
                <a:solidFill>
                  <a:srgbClr val="0070C0"/>
                </a:solidFill>
                <a:latin typeface="Gill Sans MT" panose="020B0502020104020203" pitchFamily="34" charset="77"/>
              </a:rPr>
              <a:t>: </a:t>
            </a:r>
          </a:p>
          <a:p>
            <a:pPr lvl="0">
              <a:buFont typeface="Wingdings" pitchFamily="2" charset="2"/>
              <a:buChar char="Ø"/>
            </a:pPr>
            <a:r>
              <a:rPr lang="nl-NL" sz="2400" dirty="0">
                <a:solidFill>
                  <a:schemeClr val="tx2"/>
                </a:solidFill>
                <a:latin typeface="Gill Sans MT" panose="020B0502020104020203" pitchFamily="34" charset="77"/>
              </a:rPr>
              <a:t>Geen beterschap, geen perspectief meer, ze vindt haar toestand uitzichtloos. Ze is haar autonomie kwijt en volledig zorgafhankelijk wat ze vreselijk vindt. Ze wil zo niet verder leven wachtend op haar dood.</a:t>
            </a:r>
            <a:endParaRPr lang="nl-NL" sz="2400" dirty="0">
              <a:solidFill>
                <a:schemeClr val="tx1">
                  <a:lumMod val="65000"/>
                  <a:lumOff val="35000"/>
                </a:schemeClr>
              </a:solidFill>
              <a:latin typeface="Gill Sans MT" panose="020B0502020104020203" pitchFamily="34" charset="77"/>
            </a:endParaRPr>
          </a:p>
          <a:p>
            <a:pPr marL="344418" indent="0">
              <a:buSzPct val="100000"/>
              <a:buNone/>
              <a:defRPr sz="3600">
                <a:solidFill>
                  <a:srgbClr val="212121"/>
                </a:solidFill>
              </a:defRPr>
            </a:pPr>
            <a:endParaRPr lang="nl-BE" dirty="0">
              <a:latin typeface="Gill Sans MT" panose="020B0502020104020203" pitchFamily="34" charset="77"/>
            </a:endParaRPr>
          </a:p>
        </p:txBody>
      </p:sp>
      <p:sp>
        <p:nvSpPr>
          <p:cNvPr id="2" name="Tekstvak 1">
            <a:extLst>
              <a:ext uri="{FF2B5EF4-FFF2-40B4-BE49-F238E27FC236}">
                <a16:creationId xmlns:a16="http://schemas.microsoft.com/office/drawing/2014/main" id="{DDD82E87-7E2C-0848-8033-B04CA9C5C9BC}"/>
              </a:ext>
            </a:extLst>
          </p:cNvPr>
          <p:cNvSpPr txBox="1"/>
          <p:nvPr/>
        </p:nvSpPr>
        <p:spPr>
          <a:xfrm>
            <a:off x="1998775" y="601870"/>
            <a:ext cx="9652898" cy="687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nl-NL" sz="4000" b="1" dirty="0">
                <a:solidFill>
                  <a:srgbClr val="C00000"/>
                </a:solidFill>
                <a:latin typeface="Gill Sans MT" panose="020B0502020104020203" pitchFamily="34" charset="77"/>
              </a:rPr>
              <a:t>Voorbeeld - polypathologie</a:t>
            </a:r>
          </a:p>
        </p:txBody>
      </p:sp>
      <p:pic>
        <p:nvPicPr>
          <p:cNvPr id="5" name="Afbeelding 4">
            <a:extLst>
              <a:ext uri="{FF2B5EF4-FFF2-40B4-BE49-F238E27FC236}">
                <a16:creationId xmlns:a16="http://schemas.microsoft.com/office/drawing/2014/main" id="{E61AB199-AB45-4644-9D23-672AAB783404}"/>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37677863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85B965E-6CF4-2944-392B-8198D2D52ACA}"/>
              </a:ext>
            </a:extLst>
          </p:cNvPr>
          <p:cNvPicPr>
            <a:picLocks noChangeAspect="1"/>
          </p:cNvPicPr>
          <p:nvPr/>
        </p:nvPicPr>
        <p:blipFill>
          <a:blip r:embed="rId2"/>
          <a:stretch>
            <a:fillRect/>
          </a:stretch>
        </p:blipFill>
        <p:spPr>
          <a:xfrm>
            <a:off x="0" y="0"/>
            <a:ext cx="1929502" cy="6858000"/>
          </a:xfrm>
          <a:prstGeom prst="rect">
            <a:avLst/>
          </a:prstGeom>
        </p:spPr>
      </p:pic>
      <p:sp>
        <p:nvSpPr>
          <p:cNvPr id="6" name="Tekstvak 5">
            <a:extLst>
              <a:ext uri="{FF2B5EF4-FFF2-40B4-BE49-F238E27FC236}">
                <a16:creationId xmlns:a16="http://schemas.microsoft.com/office/drawing/2014/main" id="{B71A1CF1-46B7-A411-B071-7F6A25318651}"/>
              </a:ext>
            </a:extLst>
          </p:cNvPr>
          <p:cNvSpPr txBox="1"/>
          <p:nvPr/>
        </p:nvSpPr>
        <p:spPr>
          <a:xfrm>
            <a:off x="4154456" y="1850866"/>
            <a:ext cx="6102220" cy="2800767"/>
          </a:xfrm>
          <a:prstGeom prst="rect">
            <a:avLst/>
          </a:prstGeom>
          <a:noFill/>
        </p:spPr>
        <p:txBody>
          <a:bodyPr wrap="square">
            <a:spAutoFit/>
          </a:bodyPr>
          <a:lstStyle/>
          <a:p>
            <a:pPr algn="ctr"/>
            <a:r>
              <a:rPr lang="nl-BE" sz="4400" b="1" dirty="0">
                <a:solidFill>
                  <a:srgbClr val="0070C0"/>
                </a:solidFill>
                <a:latin typeface="Gill Sans MT" panose="020B0502020104020203" pitchFamily="34" charset="77"/>
              </a:rPr>
              <a:t>Euthanasie </a:t>
            </a:r>
          </a:p>
          <a:p>
            <a:pPr algn="ctr"/>
            <a:r>
              <a:rPr lang="nl-BE" sz="4400" b="1" dirty="0">
                <a:solidFill>
                  <a:srgbClr val="0070C0"/>
                </a:solidFill>
                <a:latin typeface="Gill Sans MT" panose="020B0502020104020203" pitchFamily="34" charset="77"/>
              </a:rPr>
              <a:t>op basis van een dementiëel sydroom </a:t>
            </a:r>
          </a:p>
          <a:p>
            <a:pPr algn="ctr"/>
            <a:r>
              <a:rPr lang="nl-BE" sz="4400" b="1" dirty="0">
                <a:solidFill>
                  <a:srgbClr val="0070C0"/>
                </a:solidFill>
                <a:latin typeface="Gill Sans MT" panose="020B0502020104020203" pitchFamily="34" charset="77"/>
              </a:rPr>
              <a:t>2002 – 2024 (N = 375) </a:t>
            </a:r>
            <a:endParaRPr lang="nl-NL" sz="4400" dirty="0"/>
          </a:p>
        </p:txBody>
      </p:sp>
    </p:spTree>
    <p:extLst>
      <p:ext uri="{BB962C8B-B14F-4D97-AF65-F5344CB8AC3E}">
        <p14:creationId xmlns:p14="http://schemas.microsoft.com/office/powerpoint/2010/main" val="378667348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E9007-ABFC-B41F-0320-06F0924F46FF}"/>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770C6A45-C63B-8FB8-C907-25E43A3B1845}"/>
              </a:ext>
            </a:extLst>
          </p:cNvPr>
          <p:cNvPicPr>
            <a:picLocks noChangeAspect="1"/>
          </p:cNvPicPr>
          <p:nvPr/>
        </p:nvPicPr>
        <p:blipFill>
          <a:blip r:embed="rId3"/>
          <a:stretch>
            <a:fillRect/>
          </a:stretch>
        </p:blipFill>
        <p:spPr>
          <a:xfrm>
            <a:off x="0" y="0"/>
            <a:ext cx="1929502" cy="6858000"/>
          </a:xfrm>
          <a:prstGeom prst="rect">
            <a:avLst/>
          </a:prstGeom>
        </p:spPr>
      </p:pic>
      <p:sp>
        <p:nvSpPr>
          <p:cNvPr id="6" name="Tijdelijke aanduiding voor tekst 5">
            <a:extLst>
              <a:ext uri="{FF2B5EF4-FFF2-40B4-BE49-F238E27FC236}">
                <a16:creationId xmlns:a16="http://schemas.microsoft.com/office/drawing/2014/main" id="{802D2330-0BB2-647B-279D-65C10CF15363}"/>
              </a:ext>
            </a:extLst>
          </p:cNvPr>
          <p:cNvSpPr>
            <a:spLocks noGrp="1"/>
          </p:cNvSpPr>
          <p:nvPr>
            <p:ph type="body" idx="1"/>
          </p:nvPr>
        </p:nvSpPr>
        <p:spPr>
          <a:xfrm>
            <a:off x="2185060" y="2370961"/>
            <a:ext cx="9650785" cy="3875197"/>
          </a:xfrm>
        </p:spPr>
        <p:txBody>
          <a:bodyPr>
            <a:noAutofit/>
          </a:bodyPr>
          <a:lstStyle/>
          <a:p>
            <a:pPr marL="0" lvl="0" indent="0">
              <a:buSzPts val="1400"/>
              <a:buNone/>
            </a:pPr>
            <a:r>
              <a:rPr lang="nl-NL" b="1" kern="100" dirty="0">
                <a:solidFill>
                  <a:srgbClr val="0070C0"/>
                </a:solidFill>
                <a:latin typeface="Gill Sans MT" panose="020B0502020104020203" pitchFamily="34" charset="77"/>
                <a:ea typeface="Calibri" panose="020F0502020204030204" pitchFamily="34" charset="0"/>
                <a:cs typeface="Times New Roman" panose="02020603050405020304" pitchFamily="18" charset="0"/>
              </a:rPr>
              <a:t>V</a:t>
            </a:r>
            <a:r>
              <a:rPr lang="nl-NL"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erworven onomkeerbare wilsonbekwaamheid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ontstaat als het gevolg van </a:t>
            </a:r>
            <a:r>
              <a:rPr lang="nl-NL" u="sng"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niet-aangeboren hersenaandoening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(NAH)</a:t>
            </a:r>
          </a:p>
          <a:p>
            <a:pPr lvl="0">
              <a:buSzPts val="1400"/>
              <a:buFont typeface="Systeemlettertype regulier"/>
              <a:buChar char="-"/>
            </a:pPr>
            <a:r>
              <a:rPr lang="nl-NL" b="1"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P</a:t>
            </a:r>
            <a:r>
              <a:rPr lang="nl-NL"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lotse</a:t>
            </a:r>
            <a:r>
              <a:rPr lang="nl-NL"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optredende definitieve wilsonbekwaamheid a.g.v. een hersentrombose of hersenbloeding of herseninfectie of hersentrauma. Geen of zeer korte periode van wilsbekwaamheid.</a:t>
            </a:r>
          </a:p>
          <a:p>
            <a:pPr>
              <a:buFont typeface="Systeemlettertype regulier"/>
              <a:buChar char="-"/>
            </a:pPr>
            <a:r>
              <a:rPr lang="nl-NL" b="1"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L</a:t>
            </a:r>
            <a:r>
              <a:rPr lang="nl-NL"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angzame </a:t>
            </a:r>
            <a:r>
              <a:rPr lang="nl-NL"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ontwikkelende definitieve wilsonbekwaamheid worden a.g.v. een neurodegeneratieve ziekte zoals de ziekte van Alzheimer. Belangrijke periode van wilsbekwaamheid.</a:t>
            </a:r>
            <a:endParaRPr lang="nl-NL" dirty="0">
              <a:solidFill>
                <a:schemeClr val="tx1">
                  <a:lumMod val="65000"/>
                  <a:lumOff val="35000"/>
                </a:schemeClr>
              </a:solidFill>
              <a:latin typeface="Gill Sans MT" panose="020B0502020104020203" pitchFamily="34" charset="77"/>
            </a:endParaRPr>
          </a:p>
        </p:txBody>
      </p:sp>
      <p:sp>
        <p:nvSpPr>
          <p:cNvPr id="5" name="Titel 4">
            <a:extLst>
              <a:ext uri="{FF2B5EF4-FFF2-40B4-BE49-F238E27FC236}">
                <a16:creationId xmlns:a16="http://schemas.microsoft.com/office/drawing/2014/main" id="{84FF51B4-B7A6-7177-F7B3-59B77B687E5C}"/>
              </a:ext>
            </a:extLst>
          </p:cNvPr>
          <p:cNvSpPr>
            <a:spLocks noGrp="1"/>
          </p:cNvSpPr>
          <p:nvPr>
            <p:ph type="title"/>
          </p:nvPr>
        </p:nvSpPr>
        <p:spPr>
          <a:xfrm>
            <a:off x="2185059" y="354565"/>
            <a:ext cx="9650785" cy="1606056"/>
          </a:xfrm>
        </p:spPr>
        <p:txBody>
          <a:bodyPr>
            <a:normAutofit/>
          </a:bodyPr>
          <a:lstStyle/>
          <a:p>
            <a:pPr algn="ctr"/>
            <a:r>
              <a:rPr lang="nl-BE" sz="3600" b="1"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Dementiële syndromen</a:t>
            </a:r>
            <a:br>
              <a:rPr lang="nl-BE" sz="3600" b="1"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br>
            <a:r>
              <a:rPr lang="nl-BE" sz="3600" b="1"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 </a:t>
            </a:r>
            <a:br>
              <a:rPr lang="nl-BE" sz="3600" b="1"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br>
            <a:r>
              <a:rPr lang="nl-BE" sz="3600" b="1"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definitieve wilsonbekwaamheid</a:t>
            </a:r>
            <a:endParaRPr lang="nl-NL" sz="3600" dirty="0"/>
          </a:p>
        </p:txBody>
      </p:sp>
    </p:spTree>
    <p:extLst>
      <p:ext uri="{BB962C8B-B14F-4D97-AF65-F5344CB8AC3E}">
        <p14:creationId xmlns:p14="http://schemas.microsoft.com/office/powerpoint/2010/main" val="407874745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6415-4FC5-C79D-7829-F00B81E05F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8D3D46-2D0C-4F16-F1E9-FF236D6D4ABD}"/>
              </a:ext>
            </a:extLst>
          </p:cNvPr>
          <p:cNvSpPr>
            <a:spLocks noGrp="1"/>
          </p:cNvSpPr>
          <p:nvPr>
            <p:ph type="title"/>
          </p:nvPr>
        </p:nvSpPr>
        <p:spPr>
          <a:xfrm>
            <a:off x="2073728" y="365125"/>
            <a:ext cx="9829801" cy="1325563"/>
          </a:xfrm>
        </p:spPr>
        <p:txBody>
          <a:bodyPr>
            <a:normAutofit fontScale="90000"/>
          </a:bodyPr>
          <a:lstStyle/>
          <a:p>
            <a:pPr algn="ctr"/>
            <a:r>
              <a:rPr lang="nl-NL" b="1" dirty="0">
                <a:solidFill>
                  <a:srgbClr val="0070C0"/>
                </a:solidFill>
                <a:latin typeface="Gill Sans MT" panose="020B0502020104020203" pitchFamily="34" charset="77"/>
              </a:rPr>
              <a:t>Kenmerken van een langzaam ontwikkelend dementieel syndroom</a:t>
            </a:r>
            <a:r>
              <a:rPr lang="nl-NL" b="1" baseline="30000" dirty="0">
                <a:solidFill>
                  <a:srgbClr val="0070C0"/>
                </a:solidFill>
                <a:latin typeface="Gill Sans MT" panose="020B0502020104020203" pitchFamily="34" charset="77"/>
              </a:rPr>
              <a:t>1 </a:t>
            </a:r>
            <a:r>
              <a:rPr lang="nl-BE" sz="2000" baseline="30000" dirty="0">
                <a:solidFill>
                  <a:srgbClr val="0070C0"/>
                </a:solidFill>
                <a:latin typeface="Gill Sans MT" panose="020B0502020104020203" pitchFamily="34" charset="77"/>
              </a:rPr>
              <a:t>1,2</a:t>
            </a:r>
            <a:r>
              <a:rPr lang="nl-NL" dirty="0">
                <a:solidFill>
                  <a:schemeClr val="tx1">
                    <a:lumMod val="65000"/>
                    <a:lumOff val="35000"/>
                  </a:schemeClr>
                </a:solidFill>
                <a:latin typeface="Gill Sans MT" panose="020B0502020104020203" pitchFamily="34" charset="77"/>
              </a:rPr>
              <a:t>.</a:t>
            </a:r>
            <a:endParaRPr lang="nl-NL" dirty="0"/>
          </a:p>
        </p:txBody>
      </p:sp>
      <p:sp>
        <p:nvSpPr>
          <p:cNvPr id="3" name="Tijdelijke aanduiding voor tekst 2">
            <a:extLst>
              <a:ext uri="{FF2B5EF4-FFF2-40B4-BE49-F238E27FC236}">
                <a16:creationId xmlns:a16="http://schemas.microsoft.com/office/drawing/2014/main" id="{712A6BE9-21EA-1275-EBE2-E336A6B9E2EE}"/>
              </a:ext>
            </a:extLst>
          </p:cNvPr>
          <p:cNvSpPr>
            <a:spLocks noGrp="1"/>
          </p:cNvSpPr>
          <p:nvPr>
            <p:ph type="body" idx="1"/>
          </p:nvPr>
        </p:nvSpPr>
        <p:spPr>
          <a:xfrm>
            <a:off x="2073727" y="1825625"/>
            <a:ext cx="9829801" cy="3938361"/>
          </a:xfrm>
        </p:spPr>
        <p:txBody>
          <a:bodyPr/>
          <a:lstStyle/>
          <a:p>
            <a:pPr marL="285750" indent="-285750">
              <a:buFont typeface="Systeemlettertype regulier"/>
              <a:buChar char="-"/>
            </a:pPr>
            <a:r>
              <a:rPr lang="nl-NL" dirty="0">
                <a:solidFill>
                  <a:schemeClr val="tx1">
                    <a:lumMod val="65000"/>
                    <a:lumOff val="35000"/>
                  </a:schemeClr>
                </a:solidFill>
                <a:latin typeface="Gill Sans MT" panose="020B0502020104020203" pitchFamily="34" charset="77"/>
              </a:rPr>
              <a:t>Stoornis in het</a:t>
            </a:r>
            <a:r>
              <a:rPr lang="nl-NL" dirty="0">
                <a:solidFill>
                  <a:schemeClr val="tx1">
                    <a:lumMod val="50000"/>
                    <a:lumOff val="50000"/>
                  </a:schemeClr>
                </a:solidFill>
                <a:latin typeface="Gill Sans MT" panose="020B0502020104020203" pitchFamily="34" charset="77"/>
              </a:rPr>
              <a:t> </a:t>
            </a:r>
            <a:r>
              <a:rPr lang="nl-NL" b="1" i="1" dirty="0">
                <a:solidFill>
                  <a:srgbClr val="0070C0"/>
                </a:solidFill>
                <a:latin typeface="Gill Sans MT" panose="020B0502020104020203" pitchFamily="34" charset="77"/>
              </a:rPr>
              <a:t>cognitief domein:  </a:t>
            </a:r>
            <a:r>
              <a:rPr lang="nl-NL" dirty="0">
                <a:solidFill>
                  <a:schemeClr val="tx1">
                    <a:lumMod val="65000"/>
                    <a:lumOff val="35000"/>
                  </a:schemeClr>
                </a:solidFill>
                <a:latin typeface="Gill Sans MT" panose="020B0502020104020203" pitchFamily="34" charset="77"/>
              </a:rPr>
              <a:t>zelfredzaamheid       aantasting sociale rol en identiteit         wilsonbekwaamheid.</a:t>
            </a:r>
            <a:endParaRPr lang="nl-NL" dirty="0">
              <a:solidFill>
                <a:schemeClr val="tx1">
                  <a:lumMod val="50000"/>
                  <a:lumOff val="50000"/>
                </a:schemeClr>
              </a:solidFill>
              <a:latin typeface="Gill Sans MT" panose="020B0502020104020203" pitchFamily="34" charset="77"/>
            </a:endParaRPr>
          </a:p>
          <a:p>
            <a:pPr marL="285750" indent="-285750">
              <a:buFont typeface="Systeemlettertype regulier"/>
              <a:buChar char="-"/>
            </a:pPr>
            <a:r>
              <a:rPr lang="nl-NL" dirty="0">
                <a:solidFill>
                  <a:schemeClr val="tx1">
                    <a:lumMod val="65000"/>
                    <a:lumOff val="35000"/>
                  </a:schemeClr>
                </a:solidFill>
                <a:latin typeface="Gill Sans MT" panose="020B0502020104020203" pitchFamily="34" charset="77"/>
              </a:rPr>
              <a:t>Stoornis in het </a:t>
            </a:r>
            <a:r>
              <a:rPr lang="nl-NL" b="1" i="1" dirty="0">
                <a:solidFill>
                  <a:srgbClr val="0070C0"/>
                </a:solidFill>
                <a:latin typeface="Gill Sans MT" panose="020B0502020104020203" pitchFamily="34" charset="77"/>
              </a:rPr>
              <a:t>dagelijks functioneren: </a:t>
            </a:r>
            <a:r>
              <a:rPr lang="nl-NL" dirty="0" err="1">
                <a:solidFill>
                  <a:schemeClr val="tx1">
                    <a:lumMod val="65000"/>
                    <a:lumOff val="35000"/>
                  </a:schemeClr>
                </a:solidFill>
                <a:latin typeface="Gill Sans MT" panose="020B0502020104020203" pitchFamily="34" charset="77"/>
              </a:rPr>
              <a:t>iADL</a:t>
            </a:r>
            <a:r>
              <a:rPr lang="nl-NL" dirty="0">
                <a:solidFill>
                  <a:schemeClr val="tx1">
                    <a:lumMod val="65000"/>
                    <a:lumOff val="35000"/>
                  </a:schemeClr>
                </a:solidFill>
                <a:latin typeface="Gill Sans MT" panose="020B0502020104020203" pitchFamily="34" charset="77"/>
              </a:rPr>
              <a:t>   +  ADL</a:t>
            </a:r>
          </a:p>
          <a:p>
            <a:pPr marL="285750" indent="-285750">
              <a:buFont typeface="Systeemlettertype regulier"/>
              <a:buChar char="-"/>
            </a:pPr>
            <a:r>
              <a:rPr lang="nl-NL" i="1" dirty="0">
                <a:solidFill>
                  <a:schemeClr val="tx1">
                    <a:lumMod val="65000"/>
                    <a:lumOff val="35000"/>
                  </a:schemeClr>
                </a:solidFill>
                <a:latin typeface="Gill Sans MT" panose="020B0502020104020203" pitchFamily="34" charset="77"/>
              </a:rPr>
              <a:t>Stoornissen in het </a:t>
            </a:r>
            <a:r>
              <a:rPr lang="nl-NL" b="1" i="1" dirty="0">
                <a:solidFill>
                  <a:srgbClr val="0070C0"/>
                </a:solidFill>
                <a:latin typeface="Gill Sans MT" panose="020B0502020104020203" pitchFamily="34" charset="77"/>
              </a:rPr>
              <a:t>gedrag:         </a:t>
            </a:r>
            <a:r>
              <a:rPr lang="nl-NL" dirty="0">
                <a:solidFill>
                  <a:schemeClr val="tx1">
                    <a:lumMod val="65000"/>
                    <a:lumOff val="35000"/>
                  </a:schemeClr>
                </a:solidFill>
                <a:latin typeface="Gill Sans MT" panose="020B0502020104020203" pitchFamily="34" charset="77"/>
              </a:rPr>
              <a:t>verlies sociale normen.      Apathie,  agitatie, psychose, </a:t>
            </a:r>
            <a:r>
              <a:rPr lang="nl-NL" b="1" dirty="0">
                <a:solidFill>
                  <a:srgbClr val="C00000"/>
                </a:solidFill>
                <a:latin typeface="Gill Sans MT" panose="020B0502020104020203" pitchFamily="34" charset="77"/>
              </a:rPr>
              <a:t>agressie</a:t>
            </a:r>
            <a:r>
              <a:rPr lang="nl-NL" dirty="0">
                <a:solidFill>
                  <a:schemeClr val="tx1">
                    <a:lumMod val="65000"/>
                    <a:lumOff val="35000"/>
                  </a:schemeClr>
                </a:solidFill>
                <a:latin typeface="Gill Sans MT" panose="020B0502020104020203" pitchFamily="34" charset="77"/>
              </a:rPr>
              <a:t>, depressie etc.</a:t>
            </a:r>
          </a:p>
          <a:p>
            <a:pPr marL="285750" indent="-285750">
              <a:buFont typeface="Systeemlettertype regulier"/>
              <a:buChar char="-"/>
            </a:pPr>
            <a:r>
              <a:rPr lang="nl-NL" dirty="0">
                <a:solidFill>
                  <a:schemeClr val="tx1">
                    <a:lumMod val="65000"/>
                    <a:lumOff val="35000"/>
                  </a:schemeClr>
                </a:solidFill>
                <a:latin typeface="Gill Sans MT" panose="020B0502020104020203" pitchFamily="34" charset="77"/>
              </a:rPr>
              <a:t>Stoornissen in het </a:t>
            </a:r>
            <a:r>
              <a:rPr lang="nl-NL" b="1" dirty="0">
                <a:solidFill>
                  <a:srgbClr val="0070C0"/>
                </a:solidFill>
                <a:latin typeface="Gill Sans MT" panose="020B0502020104020203" pitchFamily="34" charset="77"/>
              </a:rPr>
              <a:t>lichamelijk domein: </a:t>
            </a:r>
            <a:r>
              <a:rPr lang="nl-NL" dirty="0">
                <a:solidFill>
                  <a:schemeClr val="tx1">
                    <a:lumMod val="65000"/>
                    <a:lumOff val="35000"/>
                  </a:schemeClr>
                </a:solidFill>
                <a:latin typeface="Gill Sans MT" panose="020B0502020104020203" pitchFamily="34" charset="77"/>
              </a:rPr>
              <a:t>        fysieke aftakeling</a:t>
            </a:r>
          </a:p>
          <a:p>
            <a:pPr marL="285750" indent="-285750">
              <a:buFont typeface="Systeemlettertype regulier"/>
              <a:buChar char="-"/>
            </a:pPr>
            <a:r>
              <a:rPr lang="nl-NL" dirty="0">
                <a:solidFill>
                  <a:schemeClr val="tx1">
                    <a:lumMod val="65000"/>
                    <a:lumOff val="35000"/>
                  </a:schemeClr>
                </a:solidFill>
                <a:latin typeface="Gill Sans MT" panose="020B0502020104020203" pitchFamily="34" charset="77"/>
              </a:rPr>
              <a:t>Geen effectieve </a:t>
            </a:r>
            <a:r>
              <a:rPr lang="nl-NL" b="1" dirty="0">
                <a:solidFill>
                  <a:srgbClr val="C00000"/>
                </a:solidFill>
                <a:latin typeface="Gill Sans MT" panose="020B0502020104020203" pitchFamily="34" charset="77"/>
              </a:rPr>
              <a:t>‘curatieve’ </a:t>
            </a:r>
            <a:r>
              <a:rPr lang="nl-NL" dirty="0">
                <a:solidFill>
                  <a:schemeClr val="tx1">
                    <a:lumMod val="65000"/>
                    <a:lumOff val="35000"/>
                  </a:schemeClr>
                </a:solidFill>
                <a:latin typeface="Gill Sans MT" panose="020B0502020104020203" pitchFamily="34" charset="77"/>
              </a:rPr>
              <a:t>behandelingen 	   </a:t>
            </a:r>
          </a:p>
          <a:p>
            <a:endParaRPr lang="nl-NL" dirty="0"/>
          </a:p>
        </p:txBody>
      </p:sp>
      <p:pic>
        <p:nvPicPr>
          <p:cNvPr id="4" name="Afbeelding 3">
            <a:extLst>
              <a:ext uri="{FF2B5EF4-FFF2-40B4-BE49-F238E27FC236}">
                <a16:creationId xmlns:a16="http://schemas.microsoft.com/office/drawing/2014/main" id="{63DF7406-D320-A229-35E4-180CF4FA6BA0}"/>
              </a:ext>
            </a:extLst>
          </p:cNvPr>
          <p:cNvPicPr>
            <a:picLocks noChangeAspect="1"/>
          </p:cNvPicPr>
          <p:nvPr/>
        </p:nvPicPr>
        <p:blipFill>
          <a:blip r:embed="rId3"/>
          <a:stretch>
            <a:fillRect/>
          </a:stretch>
        </p:blipFill>
        <p:spPr>
          <a:xfrm>
            <a:off x="0" y="0"/>
            <a:ext cx="1929502" cy="6858000"/>
          </a:xfrm>
          <a:prstGeom prst="rect">
            <a:avLst/>
          </a:prstGeom>
        </p:spPr>
      </p:pic>
      <p:sp>
        <p:nvSpPr>
          <p:cNvPr id="5" name="Tekstvak 4">
            <a:extLst>
              <a:ext uri="{FF2B5EF4-FFF2-40B4-BE49-F238E27FC236}">
                <a16:creationId xmlns:a16="http://schemas.microsoft.com/office/drawing/2014/main" id="{B7D53F58-76CC-7BB8-28FC-E0A1D12A8974}"/>
              </a:ext>
            </a:extLst>
          </p:cNvPr>
          <p:cNvSpPr txBox="1"/>
          <p:nvPr/>
        </p:nvSpPr>
        <p:spPr>
          <a:xfrm>
            <a:off x="3412671" y="5763986"/>
            <a:ext cx="8098972" cy="738664"/>
          </a:xfrm>
          <a:prstGeom prst="rect">
            <a:avLst/>
          </a:prstGeom>
          <a:noFill/>
        </p:spPr>
        <p:txBody>
          <a:bodyPr wrap="square" rtlCol="0">
            <a:spAutoFit/>
          </a:bodyPr>
          <a:lstStyle/>
          <a:p>
            <a:r>
              <a:rPr lang="nl-BE" b="1" baseline="30000" dirty="0">
                <a:solidFill>
                  <a:srgbClr val="7D7D7D"/>
                </a:solidFill>
                <a:latin typeface="Tinos"/>
              </a:rPr>
              <a:t>1</a:t>
            </a:r>
            <a:r>
              <a:rPr lang="nl-BE" b="1" dirty="0">
                <a:solidFill>
                  <a:srgbClr val="7D7D7D"/>
                </a:solidFill>
                <a:latin typeface="Tinos"/>
              </a:rPr>
              <a:t> </a:t>
            </a:r>
            <a:r>
              <a:rPr lang="nl-BE" sz="1200" dirty="0">
                <a:solidFill>
                  <a:srgbClr val="7D7D7D"/>
                </a:solidFill>
                <a:latin typeface="Gill Sans MT" panose="020B0502020104020203" pitchFamily="34" charset="77"/>
              </a:rPr>
              <a:t>Clinical Dementia Rating (</a:t>
            </a:r>
            <a:r>
              <a:rPr lang="nl-BE" sz="1200" dirty="0">
                <a:solidFill>
                  <a:srgbClr val="1D6246"/>
                </a:solidFill>
                <a:latin typeface="Gill Sans MT" panose="020B0502020104020203" pitchFamily="34" charset="77"/>
                <a:hlinkClick r:id="rId4"/>
              </a:rPr>
              <a:t>CDR</a:t>
            </a:r>
            <a:r>
              <a:rPr lang="nl-BE" sz="1200" dirty="0">
                <a:solidFill>
                  <a:srgbClr val="7D7D7D"/>
                </a:solidFill>
                <a:latin typeface="Gill Sans MT" panose="020B0502020104020203" pitchFamily="34" charset="77"/>
              </a:rPr>
              <a:t>) Dementia Severity Rating Scale (</a:t>
            </a:r>
            <a:r>
              <a:rPr lang="nl-BE" sz="1200" dirty="0">
                <a:solidFill>
                  <a:srgbClr val="1D6246"/>
                </a:solidFill>
                <a:latin typeface="Gill Sans MT" panose="020B0502020104020203" pitchFamily="34" charset="77"/>
                <a:hlinkClick r:id="rId5"/>
              </a:rPr>
              <a:t>DSRS</a:t>
            </a:r>
            <a:r>
              <a:rPr lang="nl-BE" sz="1200" dirty="0">
                <a:solidFill>
                  <a:srgbClr val="7D7D7D"/>
                </a:solidFill>
                <a:latin typeface="Gill Sans MT" panose="020B0502020104020203" pitchFamily="34" charset="77"/>
              </a:rPr>
              <a:t>)</a:t>
            </a:r>
          </a:p>
          <a:p>
            <a:r>
              <a:rPr lang="nl-BE" sz="1200" dirty="0">
                <a:solidFill>
                  <a:srgbClr val="7D7D7D"/>
                </a:solidFill>
                <a:latin typeface="Gill Sans MT" panose="020B0502020104020203" pitchFamily="34" charset="77"/>
              </a:rPr>
              <a:t>2. D. King et all, Factors associated with change over time in quality of live of people with dementia:longitudinal analyses from the MODEM cohort study. BMC Geriatrics 2022, 22(1), 469 </a:t>
            </a:r>
            <a:endParaRPr lang="nl-NL" sz="1200" dirty="0">
              <a:latin typeface="Gill Sans MT" panose="020B0502020104020203" pitchFamily="34" charset="77"/>
            </a:endParaRPr>
          </a:p>
        </p:txBody>
      </p:sp>
      <p:cxnSp>
        <p:nvCxnSpPr>
          <p:cNvPr id="7" name="Rechte verbindingslijn met pijl 6">
            <a:extLst>
              <a:ext uri="{FF2B5EF4-FFF2-40B4-BE49-F238E27FC236}">
                <a16:creationId xmlns:a16="http://schemas.microsoft.com/office/drawing/2014/main" id="{816C8500-C32D-596F-AEEB-E897C5888171}"/>
              </a:ext>
            </a:extLst>
          </p:cNvPr>
          <p:cNvCxnSpPr>
            <a:cxnSpLocks/>
          </p:cNvCxnSpPr>
          <p:nvPr/>
        </p:nvCxnSpPr>
        <p:spPr>
          <a:xfrm flipH="1">
            <a:off x="9878786" y="1825625"/>
            <a:ext cx="239487" cy="3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99B8C8A9-BC04-3BE4-37F1-81D70636C68C}"/>
              </a:ext>
            </a:extLst>
          </p:cNvPr>
          <p:cNvCxnSpPr/>
          <p:nvPr/>
        </p:nvCxnSpPr>
        <p:spPr>
          <a:xfrm>
            <a:off x="7462157" y="2465614"/>
            <a:ext cx="6531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D76E5DD-06F1-324D-EE2E-D016008D36A2}"/>
              </a:ext>
            </a:extLst>
          </p:cNvPr>
          <p:cNvCxnSpPr>
            <a:cxnSpLocks/>
          </p:cNvCxnSpPr>
          <p:nvPr/>
        </p:nvCxnSpPr>
        <p:spPr>
          <a:xfrm flipH="1">
            <a:off x="9051472" y="2761797"/>
            <a:ext cx="239487" cy="3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11B3A128-4F9B-2605-68C1-A454EE86D6EC}"/>
              </a:ext>
            </a:extLst>
          </p:cNvPr>
          <p:cNvCxnSpPr>
            <a:cxnSpLocks/>
          </p:cNvCxnSpPr>
          <p:nvPr/>
        </p:nvCxnSpPr>
        <p:spPr>
          <a:xfrm flipH="1">
            <a:off x="10488387" y="2761797"/>
            <a:ext cx="239487" cy="3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B1A24DF9-A2A9-DB6E-7842-E3EE3226D913}"/>
              </a:ext>
            </a:extLst>
          </p:cNvPr>
          <p:cNvCxnSpPr/>
          <p:nvPr/>
        </p:nvCxnSpPr>
        <p:spPr>
          <a:xfrm>
            <a:off x="6096000" y="3429000"/>
            <a:ext cx="6531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094DD720-C97F-B6CE-88E4-84963E25994B}"/>
              </a:ext>
            </a:extLst>
          </p:cNvPr>
          <p:cNvCxnSpPr/>
          <p:nvPr/>
        </p:nvCxnSpPr>
        <p:spPr>
          <a:xfrm>
            <a:off x="8512629" y="4354286"/>
            <a:ext cx="6531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9117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9410-F9EC-E534-CEC6-8304072C9A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F3B0F9-19B9-54AF-5332-E0F8A33A7890}"/>
              </a:ext>
            </a:extLst>
          </p:cNvPr>
          <p:cNvSpPr>
            <a:spLocks noGrp="1"/>
          </p:cNvSpPr>
          <p:nvPr>
            <p:ph type="title"/>
          </p:nvPr>
        </p:nvSpPr>
        <p:spPr>
          <a:xfrm>
            <a:off x="2185059" y="128025"/>
            <a:ext cx="9650786" cy="1720230"/>
          </a:xfrm>
        </p:spPr>
        <p:txBody>
          <a:bodyPr>
            <a:noAutofit/>
          </a:bodyPr>
          <a:lstStyle/>
          <a:p>
            <a:pPr algn="ctr"/>
            <a:r>
              <a:rPr lang="nl-NL" sz="3600" b="1"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V</a:t>
            </a:r>
            <a:r>
              <a:rPr lang="nl-NL" sz="3600"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oorbeeld: </a:t>
            </a:r>
            <a:br>
              <a:rPr lang="nl-NL" sz="3600"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br>
            <a:r>
              <a:rPr lang="nl-NL" sz="3600" b="1" dirty="0">
                <a:solidFill>
                  <a:srgbClr val="C00000"/>
                </a:solidFill>
                <a:effectLst/>
                <a:latin typeface="Gill Sans MT" panose="020B0502020104020203" pitchFamily="34" charset="77"/>
                <a:ea typeface="Calibri" panose="020F0502020204030204" pitchFamily="34" charset="0"/>
                <a:cs typeface="Times New Roman" panose="02020603050405020304" pitchFamily="18" charset="0"/>
              </a:rPr>
              <a:t>langzaam ontwikkelende </a:t>
            </a:r>
            <a:r>
              <a:rPr lang="nl-NL" sz="3600"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definitieve wilsonbekwaamheid</a:t>
            </a:r>
            <a:r>
              <a:rPr lang="nl-NL" sz="3200" b="1"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a:t>
            </a:r>
            <a:endParaRPr lang="nl-NL" sz="3200" b="1" dirty="0">
              <a:solidFill>
                <a:schemeClr val="tx1">
                  <a:lumMod val="65000"/>
                  <a:lumOff val="35000"/>
                </a:schemeClr>
              </a:solidFill>
              <a:latin typeface="Gill Sans MT" panose="020B0502020104020203" pitchFamily="34" charset="77"/>
              <a:ea typeface="Gill Sans" charset="0"/>
              <a:cs typeface="Gill Sans" charset="0"/>
            </a:endParaRPr>
          </a:p>
        </p:txBody>
      </p:sp>
      <p:pic>
        <p:nvPicPr>
          <p:cNvPr id="4" name="Afbeelding 3">
            <a:extLst>
              <a:ext uri="{FF2B5EF4-FFF2-40B4-BE49-F238E27FC236}">
                <a16:creationId xmlns:a16="http://schemas.microsoft.com/office/drawing/2014/main" id="{1C71262E-753B-9710-9F78-4AD031500ECE}"/>
              </a:ext>
            </a:extLst>
          </p:cNvPr>
          <p:cNvPicPr>
            <a:picLocks noChangeAspect="1"/>
          </p:cNvPicPr>
          <p:nvPr/>
        </p:nvPicPr>
        <p:blipFill>
          <a:blip r:embed="rId3"/>
          <a:stretch>
            <a:fillRect/>
          </a:stretch>
        </p:blipFill>
        <p:spPr>
          <a:xfrm>
            <a:off x="0" y="0"/>
            <a:ext cx="1929502" cy="6858000"/>
          </a:xfrm>
          <a:prstGeom prst="rect">
            <a:avLst/>
          </a:prstGeom>
        </p:spPr>
      </p:pic>
      <p:sp>
        <p:nvSpPr>
          <p:cNvPr id="6" name="Tijdelijke aanduiding voor tekst 5">
            <a:extLst>
              <a:ext uri="{FF2B5EF4-FFF2-40B4-BE49-F238E27FC236}">
                <a16:creationId xmlns:a16="http://schemas.microsoft.com/office/drawing/2014/main" id="{C5112C93-3EAE-75AC-F3D7-46D29E243DCC}"/>
              </a:ext>
            </a:extLst>
          </p:cNvPr>
          <p:cNvSpPr>
            <a:spLocks noGrp="1"/>
          </p:cNvSpPr>
          <p:nvPr>
            <p:ph type="body" idx="1"/>
          </p:nvPr>
        </p:nvSpPr>
        <p:spPr>
          <a:xfrm>
            <a:off x="2185060" y="2075282"/>
            <a:ext cx="9650785" cy="4065858"/>
          </a:xfrm>
        </p:spPr>
        <p:txBody>
          <a:bodyPr>
            <a:normAutofit fontScale="92500"/>
          </a:bodyPr>
          <a:lstStyle/>
          <a:p>
            <a:pPr marL="0" indent="0">
              <a:buNone/>
            </a:pPr>
            <a:r>
              <a:rPr lang="nl-NL" sz="2400" b="1"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77-jarige man vertoont geheugenstoornissen met wisselende periodes van verwardheid en adequaat functioneren. </a:t>
            </a:r>
          </a:p>
          <a:p>
            <a:pPr>
              <a:buFont typeface="Systeemlettertype regulier"/>
              <a:buChar char="-"/>
            </a:pPr>
            <a:r>
              <a:rPr lang="nl-NL" sz="2200" u="sng"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Diagnose</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gemengd dementieel syndroom nl. de </a:t>
            </a:r>
            <a:r>
              <a:rPr lang="nl-NL" sz="2200" b="1" kern="100" dirty="0">
                <a:solidFill>
                  <a:srgbClr val="0070C0"/>
                </a:solidFill>
                <a:effectLst/>
                <a:latin typeface="Gill Sans MT" panose="020B0502020104020203" pitchFamily="34" charset="77"/>
                <a:ea typeface="Calibri" panose="020F0502020204030204" pitchFamily="34" charset="0"/>
                <a:cs typeface="Times New Roman" panose="02020603050405020304" pitchFamily="18" charset="0"/>
              </a:rPr>
              <a:t>ziekte van Alzheimer en Lewy body dementie</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a:t>
            </a:r>
            <a:r>
              <a:rPr lang="nl-NL" sz="2200" u="sng"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Therapie</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 </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medicamenteus </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en </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cognitief revalidatieprogramma. </a:t>
            </a:r>
          </a:p>
          <a:p>
            <a:pPr>
              <a:buFont typeface="Systeemlettertype regulier"/>
              <a:buChar char="-"/>
            </a:pP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De </a:t>
            </a:r>
            <a:r>
              <a:rPr lang="nl-NL" sz="2200" u="sng"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arts informeert </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over de aard van zijn aandoening, het verloop, de therapeutische opties (supportief),</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 de opvolging van de ziekte</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 en mogelijkheid </a:t>
            </a:r>
            <a:r>
              <a:rPr lang="nl-NL" sz="2200" b="1"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rPr>
              <a:t>voorafgaande zorgplanning en een zelfgekozen levenseinde</a:t>
            </a:r>
            <a:r>
              <a:rPr lang="nl-NL" sz="2200" b="1" kern="100" dirty="0">
                <a:solidFill>
                  <a:schemeClr val="tx1">
                    <a:lumMod val="65000"/>
                    <a:lumOff val="35000"/>
                  </a:schemeClr>
                </a:solidFill>
                <a:latin typeface="Gill Sans MT" panose="020B0502020104020203" pitchFamily="34" charset="77"/>
                <a:ea typeface="Calibri" panose="020F0502020204030204" pitchFamily="34" charset="0"/>
                <a:cs typeface="Times New Roman" panose="02020603050405020304" pitchFamily="18" charset="0"/>
              </a:rPr>
              <a:t>.</a:t>
            </a:r>
            <a:endParaRPr lang="nl-NL" sz="2200" b="1"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endParaRPr>
          </a:p>
          <a:p>
            <a:pPr>
              <a:buFont typeface="Systeemlettertype regulier"/>
              <a:buChar char="-"/>
            </a:pP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Cambria" panose="02040503050406030204" pitchFamily="18" charset="0"/>
              </a:rPr>
              <a:t>Ervaringsdeskundige (moeder). D</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e mensonwaardigheid van zijn levenseinde             angst voor wat gaat komen en depressieve gevoelens.   </a:t>
            </a:r>
            <a:endPar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Cambria" panose="02040503050406030204" pitchFamily="18" charset="0"/>
            </a:endParaRPr>
          </a:p>
          <a:p>
            <a:pPr lvl="1">
              <a:buFont typeface="Systeemlettertype regulier"/>
              <a:buChar char="-"/>
            </a:pP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R/ antidepressiva/geen succes. </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Cambria" panose="02040503050406030204" pitchFamily="18" charset="0"/>
              </a:rPr>
              <a:t>W</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il dit einde niet en vraagt euthanasie. </a:t>
            </a:r>
          </a:p>
          <a:p>
            <a:pPr>
              <a:buFont typeface="Systeemlettertype regulier"/>
              <a:buChar char="-"/>
            </a:pP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Het euthanasieverzoek van patiënt werd onderzocht en gunstig beoordeeld omdat hij nog wilsbekwaam is.</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Cambria" panose="02040503050406030204" pitchFamily="18" charset="0"/>
              </a:rPr>
              <a:t> O</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p zijn vraag </a:t>
            </a:r>
            <a:r>
              <a:rPr lang="nl-NL" sz="2200" kern="100" dirty="0">
                <a:solidFill>
                  <a:schemeClr val="tx1">
                    <a:lumMod val="65000"/>
                    <a:lumOff val="35000"/>
                  </a:schemeClr>
                </a:solidFill>
                <a:latin typeface="Gill Sans MT" panose="020B0502020104020203" pitchFamily="34" charset="77"/>
                <a:ea typeface="Calibri" panose="020F0502020204030204" pitchFamily="34" charset="0"/>
                <a:cs typeface="Cambria" panose="02040503050406030204" pitchFamily="18" charset="0"/>
              </a:rPr>
              <a:t>             EU </a:t>
            </a:r>
            <a:r>
              <a:rPr lang="nl-NL"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Cambria" panose="02040503050406030204" pitchFamily="18" charset="0"/>
              </a:rPr>
              <a:t>uitgevoerd. </a:t>
            </a:r>
            <a:endParaRPr lang="nl-BE" sz="2200" kern="100" dirty="0">
              <a:solidFill>
                <a:schemeClr val="tx1">
                  <a:lumMod val="65000"/>
                  <a:lumOff val="35000"/>
                </a:schemeClr>
              </a:solidFill>
              <a:effectLst/>
              <a:latin typeface="Gill Sans MT" panose="020B0502020104020203" pitchFamily="34" charset="77"/>
              <a:ea typeface="Calibri" panose="020F0502020204030204" pitchFamily="34" charset="0"/>
              <a:cs typeface="Times New Roman" panose="02020603050405020304" pitchFamily="18" charset="0"/>
            </a:endParaRPr>
          </a:p>
          <a:p>
            <a:pPr marL="0" indent="0">
              <a:buNone/>
            </a:pPr>
            <a:endParaRPr lang="nl-NL" dirty="0"/>
          </a:p>
        </p:txBody>
      </p:sp>
      <p:cxnSp>
        <p:nvCxnSpPr>
          <p:cNvPr id="5" name="Rechte verbindingslijn met pijl 4">
            <a:extLst>
              <a:ext uri="{FF2B5EF4-FFF2-40B4-BE49-F238E27FC236}">
                <a16:creationId xmlns:a16="http://schemas.microsoft.com/office/drawing/2014/main" id="{F1735457-4DB4-F8D5-7638-5896D8685BAE}"/>
              </a:ext>
            </a:extLst>
          </p:cNvPr>
          <p:cNvCxnSpPr>
            <a:cxnSpLocks/>
          </p:cNvCxnSpPr>
          <p:nvPr/>
        </p:nvCxnSpPr>
        <p:spPr>
          <a:xfrm>
            <a:off x="10320872" y="4652960"/>
            <a:ext cx="779944"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 name="Rechte verbindingslijn met pijl 2">
            <a:extLst>
              <a:ext uri="{FF2B5EF4-FFF2-40B4-BE49-F238E27FC236}">
                <a16:creationId xmlns:a16="http://schemas.microsoft.com/office/drawing/2014/main" id="{ECFE78F8-3BD8-C45B-D7E7-B3A3427209E6}"/>
              </a:ext>
            </a:extLst>
          </p:cNvPr>
          <p:cNvCxnSpPr/>
          <p:nvPr/>
        </p:nvCxnSpPr>
        <p:spPr>
          <a:xfrm>
            <a:off x="5744461" y="5907687"/>
            <a:ext cx="662151"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50896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DD70-CEC2-7439-4AE1-BC47BE8FD7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3975BC-F8B7-57BC-D88F-D6348CBC47DB}"/>
              </a:ext>
            </a:extLst>
          </p:cNvPr>
          <p:cNvSpPr>
            <a:spLocks noGrp="1"/>
          </p:cNvSpPr>
          <p:nvPr>
            <p:ph type="title"/>
          </p:nvPr>
        </p:nvSpPr>
        <p:spPr>
          <a:xfrm>
            <a:off x="2185060" y="461182"/>
            <a:ext cx="9650786" cy="1022205"/>
          </a:xfrm>
        </p:spPr>
        <p:txBody>
          <a:bodyPr>
            <a:normAutofit/>
          </a:bodyPr>
          <a:lstStyle/>
          <a:p>
            <a:pPr algn="ctr"/>
            <a:r>
              <a:rPr lang="nl-NL" b="1" dirty="0">
                <a:solidFill>
                  <a:schemeClr val="tx1">
                    <a:lumMod val="65000"/>
                    <a:lumOff val="35000"/>
                  </a:schemeClr>
                </a:solidFill>
                <a:latin typeface="Gill Sans" charset="0"/>
                <a:ea typeface="Gill Sans" charset="0"/>
                <a:cs typeface="Gill Sans" charset="0"/>
              </a:rPr>
              <a:t>Samenvatting EU-wet</a:t>
            </a:r>
          </a:p>
        </p:txBody>
      </p:sp>
      <p:pic>
        <p:nvPicPr>
          <p:cNvPr id="4" name="Afbeelding 3">
            <a:extLst>
              <a:ext uri="{FF2B5EF4-FFF2-40B4-BE49-F238E27FC236}">
                <a16:creationId xmlns:a16="http://schemas.microsoft.com/office/drawing/2014/main" id="{9E2961DB-934A-7863-C72D-9EC1F0EB431D}"/>
              </a:ext>
            </a:extLst>
          </p:cNvPr>
          <p:cNvPicPr>
            <a:picLocks noChangeAspect="1"/>
          </p:cNvPicPr>
          <p:nvPr/>
        </p:nvPicPr>
        <p:blipFill>
          <a:blip r:embed="rId3"/>
          <a:stretch>
            <a:fillRect/>
          </a:stretch>
        </p:blipFill>
        <p:spPr>
          <a:xfrm>
            <a:off x="0" y="0"/>
            <a:ext cx="1929502" cy="6858000"/>
          </a:xfrm>
          <a:prstGeom prst="rect">
            <a:avLst/>
          </a:prstGeom>
        </p:spPr>
      </p:pic>
      <p:sp>
        <p:nvSpPr>
          <p:cNvPr id="6" name="Tijdelijke aanduiding voor tekst 5">
            <a:extLst>
              <a:ext uri="{FF2B5EF4-FFF2-40B4-BE49-F238E27FC236}">
                <a16:creationId xmlns:a16="http://schemas.microsoft.com/office/drawing/2014/main" id="{46F7FF2D-512B-157A-C151-10DBC2EE3165}"/>
              </a:ext>
            </a:extLst>
          </p:cNvPr>
          <p:cNvSpPr>
            <a:spLocks noGrp="1"/>
          </p:cNvSpPr>
          <p:nvPr>
            <p:ph type="body" idx="1"/>
          </p:nvPr>
        </p:nvSpPr>
        <p:spPr>
          <a:xfrm>
            <a:off x="2239489" y="1835845"/>
            <a:ext cx="9650785" cy="4189398"/>
          </a:xfrm>
        </p:spPr>
        <p:txBody>
          <a:bodyPr>
            <a:normAutofit fontScale="92500" lnSpcReduction="10000"/>
          </a:bodyPr>
          <a:lstStyle/>
          <a:p>
            <a:pPr>
              <a:buFont typeface="Systeemlettertype regulier"/>
              <a:buChar char="-"/>
            </a:pPr>
            <a:r>
              <a:rPr lang="nl-NL" b="1" kern="1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Wilsbekwame meerderjarige patiënt,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terminaal of niet-terminaal, psychiatrisch of niet psychiatrisch, kan </a:t>
            </a:r>
            <a:r>
              <a:rPr lang="nl-NL" u="sng"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‘voor zichzelf</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 </a:t>
            </a:r>
            <a:r>
              <a:rPr lang="nl-NL" b="1" kern="100" dirty="0">
                <a:solidFill>
                  <a:srgbClr val="C00000"/>
                </a:solidFill>
                <a:effectLst/>
                <a:latin typeface="Gill Sans MT" panose="020B0502020104020203" pitchFamily="34" charset="77"/>
                <a:ea typeface="Calibri" panose="020F0502020204030204" pitchFamily="34" charset="0"/>
                <a:cs typeface="Calibri" panose="020F0502020204030204" pitchFamily="34" charset="0"/>
              </a:rPr>
              <a:t>euthanasie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vragen.  </a:t>
            </a:r>
          </a:p>
          <a:p>
            <a:pPr>
              <a:buFont typeface="Systeemlettertype regulier"/>
              <a:buChar char="-"/>
            </a:pPr>
            <a:r>
              <a:rPr lang="nl-NL" b="1" kern="100" dirty="0">
                <a:solidFill>
                  <a:srgbClr val="0070C0"/>
                </a:solidFill>
                <a:latin typeface="Gill Sans MT" panose="020B0502020104020203" pitchFamily="34" charset="77"/>
                <a:ea typeface="Calibri" panose="020F0502020204030204" pitchFamily="34" charset="0"/>
                <a:cs typeface="Calibri" panose="020F0502020204030204" pitchFamily="34" charset="0"/>
              </a:rPr>
              <a:t>Oordeelsbekwame minderjarige terminale en niet psychiatrische patiënt</a:t>
            </a:r>
            <a:r>
              <a:rPr lang="nl-NL"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 kan </a:t>
            </a:r>
            <a:r>
              <a:rPr lang="nl-NL" u="sng"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voor zichzelf </a:t>
            </a:r>
            <a:r>
              <a:rPr lang="nl-NL"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euthanasie vragen. </a:t>
            </a:r>
          </a:p>
          <a:p>
            <a:pPr>
              <a:buFont typeface="Systeemlettertype regulier"/>
              <a:buChar char="-"/>
            </a:pPr>
            <a:r>
              <a:rPr lang="nl-NL"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In beide gevallen kan bij bij een </a:t>
            </a:r>
            <a:r>
              <a:rPr lang="nl-NL" u="sng"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gunstige beoordeling</a:t>
            </a:r>
            <a:r>
              <a:rPr lang="nl-NL" kern="100" dirty="0">
                <a:solidFill>
                  <a:schemeClr val="tx1">
                    <a:lumMod val="65000"/>
                    <a:lumOff val="35000"/>
                  </a:schemeClr>
                </a:solidFill>
                <a:latin typeface="Gill Sans MT" panose="020B0502020104020203" pitchFamily="34" charset="77"/>
                <a:ea typeface="Calibri" panose="020F0502020204030204" pitchFamily="34" charset="0"/>
                <a:cs typeface="Calibri" panose="020F0502020204030204" pitchFamily="34" charset="0"/>
              </a:rPr>
              <a:t>         evt. uitvoering (= uitdrukkelijk verzoek van de patiënt(e)</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a:t>
            </a:r>
          </a:p>
          <a:p>
            <a:pPr>
              <a:buFont typeface="Systeemlettertype regulier"/>
              <a:buChar char="-"/>
            </a:pPr>
            <a:r>
              <a:rPr lang="nl-NL" b="1" kern="100" dirty="0">
                <a:solidFill>
                  <a:srgbClr val="0070C0"/>
                </a:solidFill>
                <a:latin typeface="Gill Sans MT" panose="020B0502020104020203" pitchFamily="34" charset="77"/>
                <a:ea typeface="Calibri" panose="020F0502020204030204" pitchFamily="34" charset="0"/>
                <a:cs typeface="Calibri" panose="020F0502020204030204" pitchFamily="34" charset="0"/>
              </a:rPr>
              <a:t>Onomkeerbaar comateuze </a:t>
            </a:r>
            <a:r>
              <a:rPr lang="nl-NL" b="1" kern="1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patiënt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kan</a:t>
            </a:r>
            <a:r>
              <a:rPr lang="nl-NL" b="1" kern="100" dirty="0">
                <a:solidFill>
                  <a:srgbClr val="C00000"/>
                </a:solidFill>
                <a:effectLst/>
                <a:latin typeface="Gill Sans MT" panose="020B0502020104020203" pitchFamily="34" charset="77"/>
                <a:ea typeface="Calibri" panose="020F0502020204030204" pitchFamily="34" charset="0"/>
                <a:cs typeface="Calibri" panose="020F0502020204030204" pitchFamily="34" charset="0"/>
              </a:rPr>
              <a:t> euthanasie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krijgen op voorwaarde dat men </a:t>
            </a:r>
            <a:r>
              <a:rPr lang="nl-NL" u="sng"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voorafgaande wilsverklaring euthanasie </a:t>
            </a:r>
            <a:r>
              <a:rPr lang="nl-NL" kern="100" dirty="0">
                <a:solidFill>
                  <a:schemeClr val="tx1">
                    <a:lumMod val="65000"/>
                    <a:lumOff val="35000"/>
                  </a:schemeClr>
                </a:solidFill>
                <a:effectLst/>
                <a:latin typeface="Gill Sans MT" panose="020B0502020104020203" pitchFamily="34" charset="77"/>
                <a:ea typeface="Calibri" panose="020F0502020204030204" pitchFamily="34" charset="0"/>
                <a:cs typeface="Calibri" panose="020F0502020204030204" pitchFamily="34" charset="0"/>
              </a:rPr>
              <a:t>heeft ingevuld en de procedure gunstig is. </a:t>
            </a:r>
          </a:p>
          <a:p>
            <a:pPr>
              <a:buFont typeface="Systeemlettertype regulier"/>
              <a:buChar char="-"/>
            </a:pPr>
            <a:r>
              <a:rPr lang="nl-NL" b="1" kern="100" dirty="0">
                <a:solidFill>
                  <a:srgbClr val="C00000"/>
                </a:solidFill>
                <a:latin typeface="Gill Sans MT" panose="020B0502020104020203" pitchFamily="34" charset="77"/>
                <a:ea typeface="Calibri" panose="020F0502020204030204" pitchFamily="34" charset="0"/>
                <a:cs typeface="Calibri" panose="020F0502020204030204" pitchFamily="34" charset="0"/>
              </a:rPr>
              <a:t>Onomkeerbare wilsonbekwame patiënt  </a:t>
            </a:r>
            <a:r>
              <a:rPr lang="nl-NL" b="1" kern="100" dirty="0">
                <a:solidFill>
                  <a:srgbClr val="0070C0"/>
                </a:solidFill>
                <a:latin typeface="Gill Sans MT" panose="020B0502020104020203" pitchFamily="34" charset="77"/>
                <a:ea typeface="Calibri" panose="020F0502020204030204" pitchFamily="34" charset="0"/>
                <a:cs typeface="Calibri" panose="020F0502020204030204" pitchFamily="34" charset="0"/>
              </a:rPr>
              <a:t>= </a:t>
            </a:r>
            <a:r>
              <a:rPr lang="nl-NL" b="1" kern="100" dirty="0">
                <a:solidFill>
                  <a:srgbClr val="C00000"/>
                </a:solidFill>
                <a:latin typeface="Gill Sans MT" panose="020B0502020104020203" pitchFamily="34" charset="77"/>
                <a:ea typeface="Calibri" panose="020F0502020204030204" pitchFamily="34" charset="0"/>
                <a:cs typeface="Calibri" panose="020F0502020204030204" pitchFamily="34" charset="0"/>
              </a:rPr>
              <a:t>geen euthanasie </a:t>
            </a:r>
          </a:p>
        </p:txBody>
      </p:sp>
      <p:cxnSp>
        <p:nvCxnSpPr>
          <p:cNvPr id="5" name="Rechte verbindingslijn met pijl 4">
            <a:extLst>
              <a:ext uri="{FF2B5EF4-FFF2-40B4-BE49-F238E27FC236}">
                <a16:creationId xmlns:a16="http://schemas.microsoft.com/office/drawing/2014/main" id="{0214064A-C960-78C3-31DE-ED36B7154E0B}"/>
              </a:ext>
            </a:extLst>
          </p:cNvPr>
          <p:cNvCxnSpPr/>
          <p:nvPr/>
        </p:nvCxnSpPr>
        <p:spPr>
          <a:xfrm>
            <a:off x="9628860" y="3866760"/>
            <a:ext cx="61459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09189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DA73D8EB-14F8-614D-BA79-DEC913B0615A}"/>
              </a:ext>
            </a:extLst>
          </p:cNvPr>
          <p:cNvSpPr>
            <a:spLocks noGrp="1"/>
          </p:cNvSpPr>
          <p:nvPr>
            <p:ph type="subTitle" idx="1"/>
          </p:nvPr>
        </p:nvSpPr>
        <p:spPr>
          <a:xfrm>
            <a:off x="2645302" y="1297779"/>
            <a:ext cx="9144000" cy="4839785"/>
          </a:xfrm>
        </p:spPr>
        <p:txBody>
          <a:bodyPr>
            <a:normAutofit/>
          </a:bodyPr>
          <a:lstStyle/>
          <a:p>
            <a:pPr marL="285750" indent="-285750" algn="l">
              <a:buFont typeface="Systeemlettertype regulier"/>
              <a:buChar char="-"/>
            </a:pP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1</a:t>
            </a:r>
            <a:r>
              <a:rPr lang="nl-BE" sz="2200" baseline="30000" dirty="0">
                <a:solidFill>
                  <a:schemeClr val="tx1">
                    <a:lumMod val="65000"/>
                    <a:lumOff val="35000"/>
                  </a:schemeClr>
                </a:solidFill>
                <a:latin typeface="Gill Sans MT" panose="020B0502020104020203" pitchFamily="34" charset="77"/>
                <a:ea typeface="Times New Roman" panose="02020603050405020304" pitchFamily="18" charset="0"/>
              </a:rPr>
              <a:t>ste</a:t>
            </a: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 wijziging </a:t>
            </a:r>
            <a:r>
              <a:rPr lang="nl-BE" sz="2200" b="1" dirty="0">
                <a:solidFill>
                  <a:srgbClr val="0070C0"/>
                </a:solidFill>
                <a:effectLst/>
                <a:latin typeface="+mn-lt"/>
                <a:ea typeface="Times New Roman" panose="02020603050405020304" pitchFamily="18" charset="0"/>
              </a:rPr>
              <a:t>2005</a:t>
            </a:r>
            <a:r>
              <a:rPr lang="nl-BE" sz="2200" dirty="0">
                <a:solidFill>
                  <a:srgbClr val="15103A"/>
                </a:solidFill>
                <a:effectLst/>
                <a:latin typeface="Gill Sans MT" panose="020B0502020104020203" pitchFamily="34" charset="77"/>
                <a:ea typeface="Times New Roman" panose="02020603050405020304" pitchFamily="18" charset="0"/>
              </a:rPr>
              <a:t>:  </a:t>
            </a:r>
            <a:r>
              <a:rPr lang="nl-BE" sz="2200" b="1" dirty="0">
                <a:solidFill>
                  <a:schemeClr val="tx1">
                    <a:lumMod val="65000"/>
                    <a:lumOff val="35000"/>
                  </a:schemeClr>
                </a:solidFill>
                <a:effectLst/>
                <a:latin typeface="Gill Sans MT" panose="020B0502020104020203" pitchFamily="34" charset="77"/>
                <a:ea typeface="Times New Roman" panose="02020603050405020304" pitchFamily="18" charset="0"/>
              </a:rPr>
              <a:t>rol van de apotheker</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 </a:t>
            </a: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        </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afleveren euthanatica – recht weigering medewerking (filosofisch?) – </a:t>
            </a:r>
            <a:r>
              <a:rPr lang="nl-BE" sz="2200" b="1" dirty="0">
                <a:solidFill>
                  <a:schemeClr val="tx1">
                    <a:lumMod val="65000"/>
                    <a:lumOff val="35000"/>
                  </a:schemeClr>
                </a:solidFill>
                <a:effectLst/>
                <a:latin typeface="Gill Sans MT" panose="020B0502020104020203" pitchFamily="34" charset="77"/>
                <a:ea typeface="Times New Roman" panose="02020603050405020304" pitchFamily="18" charset="0"/>
              </a:rPr>
              <a:t>artsen</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 correct voorschrift. </a:t>
            </a:r>
          </a:p>
          <a:p>
            <a:pPr marL="285750" indent="-285750" algn="l">
              <a:buFont typeface="Systeemlettertype regulier"/>
              <a:buChar char="-"/>
            </a:pP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2</a:t>
            </a:r>
            <a:r>
              <a:rPr lang="nl-BE" sz="2200" baseline="30000" dirty="0">
                <a:solidFill>
                  <a:schemeClr val="tx1">
                    <a:lumMod val="65000"/>
                    <a:lumOff val="35000"/>
                  </a:schemeClr>
                </a:solidFill>
                <a:latin typeface="Gill Sans MT" panose="020B0502020104020203" pitchFamily="34" charset="77"/>
                <a:ea typeface="Times New Roman" panose="02020603050405020304" pitchFamily="18" charset="0"/>
              </a:rPr>
              <a:t>de</a:t>
            </a: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 wijziging </a:t>
            </a:r>
            <a:r>
              <a:rPr lang="nl-BE" sz="2200" b="1" dirty="0">
                <a:solidFill>
                  <a:srgbClr val="0070C0"/>
                </a:solidFill>
                <a:effectLst/>
                <a:latin typeface="+mn-lt"/>
                <a:ea typeface="Times New Roman" panose="02020603050405020304" pitchFamily="18" charset="0"/>
              </a:rPr>
              <a:t>2014:           </a:t>
            </a:r>
            <a:r>
              <a:rPr lang="nl-BE" sz="2200" b="1" dirty="0">
                <a:solidFill>
                  <a:schemeClr val="tx1">
                    <a:lumMod val="65000"/>
                    <a:lumOff val="35000"/>
                  </a:schemeClr>
                </a:solidFill>
                <a:effectLst/>
                <a:latin typeface="Gill Sans MT" panose="020B0502020104020203" pitchFamily="34" charset="77"/>
                <a:ea typeface="Times New Roman" panose="02020603050405020304" pitchFamily="18" charset="0"/>
              </a:rPr>
              <a:t>‘oordeelsbekwame’ </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minderjarige i.g.v. een </a:t>
            </a:r>
            <a:r>
              <a:rPr lang="nl-BE" sz="2200" b="1" dirty="0">
                <a:solidFill>
                  <a:schemeClr val="tx1">
                    <a:lumMod val="65000"/>
                    <a:lumOff val="35000"/>
                  </a:schemeClr>
                </a:solidFill>
                <a:effectLst/>
                <a:latin typeface="Gill Sans MT" panose="020B0502020104020203" pitchFamily="34" charset="77"/>
                <a:ea typeface="Times New Roman" panose="02020603050405020304" pitchFamily="18" charset="0"/>
              </a:rPr>
              <a:t>actueel euthanasieverzoek</a:t>
            </a:r>
            <a:endPar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endParaRPr>
          </a:p>
          <a:p>
            <a:pPr marL="285750" indent="-285750" algn="l">
              <a:buFont typeface="Systeemlettertype regulier"/>
              <a:buChar char="-"/>
            </a:pPr>
            <a:r>
              <a:rPr lang="nl-BE" sz="2200" dirty="0">
                <a:solidFill>
                  <a:schemeClr val="tx1">
                    <a:lumMod val="65000"/>
                    <a:lumOff val="35000"/>
                  </a:schemeClr>
                </a:solidFill>
                <a:latin typeface="+mn-lt"/>
                <a:ea typeface="Times New Roman" panose="02020603050405020304" pitchFamily="18" charset="0"/>
              </a:rPr>
              <a:t>3</a:t>
            </a:r>
            <a:r>
              <a:rPr lang="nl-BE" sz="2200" baseline="30000" dirty="0">
                <a:solidFill>
                  <a:schemeClr val="tx1">
                    <a:lumMod val="65000"/>
                    <a:lumOff val="35000"/>
                  </a:schemeClr>
                </a:solidFill>
                <a:latin typeface="+mn-lt"/>
                <a:ea typeface="Times New Roman" panose="02020603050405020304" pitchFamily="18" charset="0"/>
              </a:rPr>
              <a:t>de</a:t>
            </a:r>
            <a:r>
              <a:rPr lang="nl-BE" sz="2200" dirty="0">
                <a:solidFill>
                  <a:schemeClr val="tx1">
                    <a:lumMod val="65000"/>
                    <a:lumOff val="35000"/>
                  </a:schemeClr>
                </a:solidFill>
                <a:latin typeface="+mn-lt"/>
                <a:ea typeface="Times New Roman" panose="02020603050405020304" pitchFamily="18" charset="0"/>
              </a:rPr>
              <a:t> wijziging:</a:t>
            </a:r>
            <a:r>
              <a:rPr lang="nl-BE" sz="2200" dirty="0">
                <a:solidFill>
                  <a:srgbClr val="15103A"/>
                </a:solidFill>
                <a:latin typeface="+mn-lt"/>
                <a:ea typeface="Times New Roman" panose="02020603050405020304" pitchFamily="18" charset="0"/>
              </a:rPr>
              <a:t> </a:t>
            </a:r>
            <a:r>
              <a:rPr lang="nl-BE" sz="2200" b="1" dirty="0">
                <a:solidFill>
                  <a:srgbClr val="0070C0"/>
                </a:solidFill>
                <a:effectLst/>
                <a:latin typeface="+mn-lt"/>
                <a:ea typeface="Times New Roman" panose="02020603050405020304" pitchFamily="18" charset="0"/>
              </a:rPr>
              <a:t>2020</a:t>
            </a:r>
            <a:r>
              <a:rPr lang="nl-BE" sz="2200" dirty="0">
                <a:solidFill>
                  <a:srgbClr val="15103A"/>
                </a:solidFill>
                <a:effectLst/>
                <a:latin typeface="+mn-lt"/>
                <a:ea typeface="Times New Roman" panose="02020603050405020304" pitchFamily="18" charset="0"/>
              </a:rPr>
              <a:t>:          </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oplossen aantal </a:t>
            </a:r>
            <a:r>
              <a:rPr lang="nl-BE" sz="2200" b="1" dirty="0">
                <a:solidFill>
                  <a:schemeClr val="tx1">
                    <a:lumMod val="65000"/>
                    <a:lumOff val="35000"/>
                  </a:schemeClr>
                </a:solidFill>
                <a:effectLst/>
                <a:latin typeface="Gill Sans MT" panose="020B0502020104020203" pitchFamily="34" charset="77"/>
                <a:ea typeface="Times New Roman" panose="02020603050405020304" pitchFamily="18" charset="0"/>
              </a:rPr>
              <a:t>frequente problemen</a:t>
            </a:r>
          </a:p>
          <a:p>
            <a:pPr marL="742950" lvl="1" indent="-285750" algn="l">
              <a:buFont typeface="Systeemlettertype regulier"/>
              <a:buChar char="-"/>
            </a:pPr>
            <a:r>
              <a:rPr lang="nl-BE" sz="2200" b="1" dirty="0">
                <a:solidFill>
                  <a:srgbClr val="0070C0"/>
                </a:solidFill>
                <a:latin typeface="Gill Sans MT" panose="020B0502020104020203" pitchFamily="34" charset="77"/>
                <a:ea typeface="Times New Roman" panose="02020603050405020304" pitchFamily="18" charset="0"/>
              </a:rPr>
              <a:t>A</a:t>
            </a:r>
            <a:r>
              <a:rPr lang="nl-BE" sz="2200" b="1" dirty="0">
                <a:solidFill>
                  <a:srgbClr val="0070C0"/>
                </a:solidFill>
                <a:effectLst/>
                <a:latin typeface="Gill Sans MT" panose="020B0502020104020203" pitchFamily="34" charset="77"/>
                <a:ea typeface="Times New Roman" panose="02020603050405020304" pitchFamily="18" charset="0"/>
              </a:rPr>
              <a:t>rtsen die hun medewerking weigeren</a:t>
            </a:r>
            <a:r>
              <a:rPr lang="nl-BE" sz="2200" b="1" dirty="0">
                <a:solidFill>
                  <a:srgbClr val="0070C0"/>
                </a:solidFill>
                <a:latin typeface="Gill Sans MT" panose="020B0502020104020203" pitchFamily="34" charset="77"/>
                <a:ea typeface="Times New Roman" panose="02020603050405020304" pitchFamily="18" charset="0"/>
              </a:rPr>
              <a:t>         </a:t>
            </a: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verwijsplicht</a:t>
            </a:r>
            <a:endPar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endParaRPr>
          </a:p>
          <a:p>
            <a:pPr marL="1200150" lvl="2" indent="-285750" algn="l">
              <a:buFont typeface="Systeemlettertype regulier"/>
              <a:buChar char="-"/>
            </a:pPr>
            <a:r>
              <a:rPr lang="nl-BE" sz="2200" dirty="0">
                <a:solidFill>
                  <a:schemeClr val="tx1">
                    <a:lumMod val="65000"/>
                    <a:lumOff val="35000"/>
                  </a:schemeClr>
                </a:solidFill>
                <a:latin typeface="Gill Sans MT" panose="020B0502020104020203" pitchFamily="34" charset="77"/>
                <a:ea typeface="Times New Roman" panose="02020603050405020304" pitchFamily="18" charset="0"/>
              </a:rPr>
              <a:t>Filosofische of medische redenen</a:t>
            </a:r>
          </a:p>
          <a:p>
            <a:pPr marL="742950" lvl="1" indent="-285750" algn="l">
              <a:buFont typeface="Systeemlettertype regulier"/>
              <a:buChar char="-"/>
            </a:pPr>
            <a:r>
              <a:rPr lang="nl-BE" sz="2200" b="1" dirty="0">
                <a:solidFill>
                  <a:srgbClr val="0070C0"/>
                </a:solidFill>
                <a:effectLst/>
                <a:latin typeface="Gill Sans MT" panose="020B0502020104020203" pitchFamily="34" charset="77"/>
                <a:ea typeface="Times New Roman" panose="02020603050405020304" pitchFamily="18" charset="0"/>
              </a:rPr>
              <a:t>Medewerking van instellingen:  </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 problematiek van visieteksten</a:t>
            </a:r>
          </a:p>
          <a:p>
            <a:pPr marL="1200150" lvl="2" indent="-285750" algn="l">
              <a:buFont typeface="Systeemlettertype regulier"/>
              <a:buChar char="-"/>
            </a:pP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Mogen de uitvoering euthanasie binnen hun muren niet verbieden noch verhinderen.</a:t>
            </a:r>
          </a:p>
          <a:p>
            <a:pPr marL="742950" lvl="1" indent="-285750" algn="l">
              <a:buFont typeface="Systeemlettertype regulier"/>
              <a:buChar char="-"/>
            </a:pPr>
            <a:r>
              <a:rPr lang="nl-BE" sz="2200" b="1">
                <a:solidFill>
                  <a:srgbClr val="0070C0"/>
                </a:solidFill>
                <a:latin typeface="Gill Sans MT" panose="020B0502020104020203" pitchFamily="34" charset="77"/>
                <a:ea typeface="Times New Roman" panose="02020603050405020304" pitchFamily="18" charset="0"/>
              </a:rPr>
              <a:t>W</a:t>
            </a:r>
            <a:r>
              <a:rPr lang="nl-BE" sz="2200" b="1">
                <a:solidFill>
                  <a:srgbClr val="0070C0"/>
                </a:solidFill>
                <a:effectLst/>
                <a:latin typeface="Gill Sans MT" panose="020B0502020104020203" pitchFamily="34" charset="77"/>
                <a:ea typeface="Times New Roman" panose="02020603050405020304" pitchFamily="18" charset="0"/>
              </a:rPr>
              <a:t>ilsverklaring </a:t>
            </a:r>
            <a:r>
              <a:rPr lang="nl-BE" sz="2200" b="1" dirty="0">
                <a:solidFill>
                  <a:srgbClr val="0070C0"/>
                </a:solidFill>
                <a:effectLst/>
                <a:latin typeface="Gill Sans MT" panose="020B0502020104020203" pitchFamily="34" charset="77"/>
                <a:ea typeface="Times New Roman" panose="02020603050405020304" pitchFamily="18" charset="0"/>
              </a:rPr>
              <a:t>euthanasie </a:t>
            </a:r>
            <a:r>
              <a:rPr lang="nl-BE" sz="2200" dirty="0">
                <a:solidFill>
                  <a:schemeClr val="tx1">
                    <a:lumMod val="65000"/>
                    <a:lumOff val="35000"/>
                  </a:schemeClr>
                </a:solidFill>
                <a:effectLst/>
                <a:latin typeface="Gill Sans MT" panose="020B0502020104020203" pitchFamily="34" charset="77"/>
                <a:ea typeface="Times New Roman" panose="02020603050405020304" pitchFamily="18" charset="0"/>
              </a:rPr>
              <a:t>ingevuld na 2 april 2020 is onbeperkt geldig in de tijd. </a:t>
            </a:r>
            <a:endParaRPr lang="nl-BE" sz="2200" dirty="0">
              <a:solidFill>
                <a:schemeClr val="tx1">
                  <a:lumMod val="65000"/>
                  <a:lumOff val="35000"/>
                </a:schemeClr>
              </a:solidFill>
              <a:latin typeface="Gill Sans MT" panose="020B0502020104020203" pitchFamily="34" charset="77"/>
            </a:endParaRPr>
          </a:p>
        </p:txBody>
      </p:sp>
      <p:sp>
        <p:nvSpPr>
          <p:cNvPr id="8" name="Tekstvak 7">
            <a:extLst>
              <a:ext uri="{FF2B5EF4-FFF2-40B4-BE49-F238E27FC236}">
                <a16:creationId xmlns:a16="http://schemas.microsoft.com/office/drawing/2014/main" id="{BC87DECA-C2FC-F448-9E44-05D3A528E091}"/>
              </a:ext>
            </a:extLst>
          </p:cNvPr>
          <p:cNvSpPr txBox="1"/>
          <p:nvPr/>
        </p:nvSpPr>
        <p:spPr>
          <a:xfrm>
            <a:off x="2645302" y="368509"/>
            <a:ext cx="9144000" cy="646331"/>
          </a:xfrm>
          <a:prstGeom prst="rect">
            <a:avLst/>
          </a:prstGeom>
          <a:noFill/>
        </p:spPr>
        <p:txBody>
          <a:bodyPr wrap="square" rtlCol="0">
            <a:spAutoFit/>
          </a:bodyPr>
          <a:lstStyle/>
          <a:p>
            <a:pPr algn="ctr"/>
            <a:r>
              <a:rPr lang="nl-BE" sz="3600" b="1" dirty="0">
                <a:solidFill>
                  <a:schemeClr val="tx1">
                    <a:lumMod val="65000"/>
                    <a:lumOff val="35000"/>
                  </a:schemeClr>
                </a:solidFill>
                <a:latin typeface="Gill Sans MT" panose="020B0502020104020203" pitchFamily="34" charset="77"/>
              </a:rPr>
              <a:t>Euthanasiewet: wetswijzigingen</a:t>
            </a:r>
          </a:p>
        </p:txBody>
      </p:sp>
      <p:cxnSp>
        <p:nvCxnSpPr>
          <p:cNvPr id="4" name="Rechte verbindingslijn met pijl 3">
            <a:extLst>
              <a:ext uri="{FF2B5EF4-FFF2-40B4-BE49-F238E27FC236}">
                <a16:creationId xmlns:a16="http://schemas.microsoft.com/office/drawing/2014/main" id="{9FA121E9-0332-4576-8249-76A54C0AABDB}"/>
              </a:ext>
            </a:extLst>
          </p:cNvPr>
          <p:cNvCxnSpPr/>
          <p:nvPr/>
        </p:nvCxnSpPr>
        <p:spPr>
          <a:xfrm>
            <a:off x="1330036" y="-77585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E22442E6-25B8-86BF-B47C-789ABC6B31F6}"/>
              </a:ext>
            </a:extLst>
          </p:cNvPr>
          <p:cNvCxnSpPr/>
          <p:nvPr/>
        </p:nvCxnSpPr>
        <p:spPr>
          <a:xfrm>
            <a:off x="5235716" y="2936299"/>
            <a:ext cx="4710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0C1D4DB-A848-6189-D5BB-F46F96AA8B17}"/>
              </a:ext>
            </a:extLst>
          </p:cNvPr>
          <p:cNvCxnSpPr/>
          <p:nvPr/>
        </p:nvCxnSpPr>
        <p:spPr>
          <a:xfrm>
            <a:off x="7989308" y="1510146"/>
            <a:ext cx="4710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9E72AFB-E606-6B8E-B857-848B5D461700}"/>
              </a:ext>
            </a:extLst>
          </p:cNvPr>
          <p:cNvCxnSpPr/>
          <p:nvPr/>
        </p:nvCxnSpPr>
        <p:spPr>
          <a:xfrm>
            <a:off x="5235716" y="2229283"/>
            <a:ext cx="4710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A7553D54-A7AF-B06F-E2F8-B34468A57EA3}"/>
              </a:ext>
            </a:extLst>
          </p:cNvPr>
          <p:cNvSpPr txBox="1"/>
          <p:nvPr/>
        </p:nvSpPr>
        <p:spPr>
          <a:xfrm>
            <a:off x="7162800" y="5971309"/>
            <a:ext cx="184731" cy="369332"/>
          </a:xfrm>
          <a:prstGeom prst="rect">
            <a:avLst/>
          </a:prstGeom>
          <a:noFill/>
        </p:spPr>
        <p:txBody>
          <a:bodyPr wrap="none" rtlCol="0">
            <a:spAutoFit/>
          </a:bodyPr>
          <a:lstStyle/>
          <a:p>
            <a:endParaRPr lang="nl-NL" dirty="0"/>
          </a:p>
        </p:txBody>
      </p:sp>
      <p:cxnSp>
        <p:nvCxnSpPr>
          <p:cNvPr id="3" name="Rechte verbindingslijn met pijl 2">
            <a:extLst>
              <a:ext uri="{FF2B5EF4-FFF2-40B4-BE49-F238E27FC236}">
                <a16:creationId xmlns:a16="http://schemas.microsoft.com/office/drawing/2014/main" id="{894C6BFF-4028-7116-FA09-BEFA4B70782D}"/>
              </a:ext>
            </a:extLst>
          </p:cNvPr>
          <p:cNvCxnSpPr>
            <a:cxnSpLocks/>
          </p:cNvCxnSpPr>
          <p:nvPr/>
        </p:nvCxnSpPr>
        <p:spPr>
          <a:xfrm>
            <a:off x="8617526" y="3332018"/>
            <a:ext cx="54032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500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DA73D8EB-14F8-614D-BA79-DEC913B0615A}"/>
              </a:ext>
            </a:extLst>
          </p:cNvPr>
          <p:cNvSpPr>
            <a:spLocks noGrp="1"/>
          </p:cNvSpPr>
          <p:nvPr>
            <p:ph type="subTitle" idx="1"/>
          </p:nvPr>
        </p:nvSpPr>
        <p:spPr>
          <a:xfrm>
            <a:off x="2645302" y="1507986"/>
            <a:ext cx="9144000" cy="5078551"/>
          </a:xfrm>
        </p:spPr>
        <p:txBody>
          <a:bodyPr>
            <a:normAutofit/>
          </a:bodyPr>
          <a:lstStyle/>
          <a:p>
            <a:pPr marL="285750" indent="-285750" algn="l">
              <a:buFont typeface="Systeemlettertype regulier"/>
              <a:buChar char="-"/>
            </a:pPr>
            <a:r>
              <a:rPr lang="nl-BE" sz="2800">
                <a:solidFill>
                  <a:schemeClr val="tx1">
                    <a:lumMod val="65000"/>
                    <a:lumOff val="35000"/>
                  </a:schemeClr>
                </a:solidFill>
                <a:latin typeface="Gill Sans MT" panose="020B0502020104020203" pitchFamily="34" charset="77"/>
              </a:rPr>
              <a:t>4</a:t>
            </a:r>
            <a:r>
              <a:rPr lang="nl-BE" sz="2800" baseline="30000">
                <a:solidFill>
                  <a:schemeClr val="tx1">
                    <a:lumMod val="65000"/>
                    <a:lumOff val="35000"/>
                  </a:schemeClr>
                </a:solidFill>
                <a:latin typeface="Gill Sans MT" panose="020B0502020104020203" pitchFamily="34" charset="77"/>
              </a:rPr>
              <a:t>de</a:t>
            </a:r>
            <a:r>
              <a:rPr lang="nl-BE" sz="2800">
                <a:solidFill>
                  <a:schemeClr val="tx1">
                    <a:lumMod val="65000"/>
                    <a:lumOff val="35000"/>
                  </a:schemeClr>
                </a:solidFill>
                <a:latin typeface="Gill Sans MT" panose="020B0502020104020203" pitchFamily="34" charset="77"/>
              </a:rPr>
              <a:t> wijziging</a:t>
            </a:r>
            <a:r>
              <a:rPr lang="nl-BE" sz="2800" b="1">
                <a:solidFill>
                  <a:srgbClr val="0070C0"/>
                </a:solidFill>
                <a:latin typeface="Gill Sans MT" panose="020B0502020104020203" pitchFamily="34" charset="77"/>
              </a:rPr>
              <a:t>:</a:t>
            </a:r>
            <a:endParaRPr lang="nl-BE" sz="2800" b="1" dirty="0">
              <a:solidFill>
                <a:srgbClr val="0070C0"/>
              </a:solidFill>
              <a:latin typeface="Gill Sans MT" panose="020B0502020104020203" pitchFamily="34" charset="77"/>
            </a:endParaRPr>
          </a:p>
          <a:p>
            <a:pPr marL="1200150" lvl="2" indent="-285750" algn="l">
              <a:buFont typeface="Systeemlettertype regulier"/>
              <a:buChar char="-"/>
            </a:pPr>
            <a:r>
              <a:rPr lang="nl-BE" sz="2600" b="1" dirty="0">
                <a:solidFill>
                  <a:srgbClr val="0070C0"/>
                </a:solidFill>
                <a:latin typeface="Gill Sans MT" panose="020B0502020104020203" pitchFamily="34" charset="77"/>
              </a:rPr>
              <a:t>Opheffen anonimiteit </a:t>
            </a:r>
            <a:r>
              <a:rPr lang="nl-BE" sz="2600" dirty="0">
                <a:solidFill>
                  <a:schemeClr val="tx2"/>
                </a:solidFill>
                <a:latin typeface="Gill Sans MT" panose="020B0502020104020203" pitchFamily="34" charset="77"/>
              </a:rPr>
              <a:t>van de artsen (patiënt?) betrokken bij een euthanasie.</a:t>
            </a:r>
          </a:p>
          <a:p>
            <a:pPr marL="1200150" lvl="2" indent="-285750" algn="l">
              <a:buFont typeface="Systeemlettertype regulier"/>
              <a:buChar char="-"/>
            </a:pPr>
            <a:r>
              <a:rPr lang="nl-BE" sz="2600" b="1" dirty="0">
                <a:solidFill>
                  <a:srgbClr val="0070C0"/>
                </a:solidFill>
                <a:latin typeface="Gill Sans MT" panose="020B0502020104020203" pitchFamily="34" charset="77"/>
              </a:rPr>
              <a:t>Strafmaatregelen:</a:t>
            </a:r>
          </a:p>
          <a:p>
            <a:pPr marL="1657350" lvl="3" indent="-285750" algn="l">
              <a:buFont typeface="Systeemlettertype regulier"/>
              <a:buChar char="-"/>
            </a:pPr>
            <a:r>
              <a:rPr lang="nl-BE" sz="2400" dirty="0">
                <a:solidFill>
                  <a:schemeClr val="tx2"/>
                </a:solidFill>
                <a:latin typeface="Gill Sans MT" panose="020B0502020104020203" pitchFamily="34" charset="77"/>
              </a:rPr>
              <a:t>Niet respecteren van </a:t>
            </a:r>
            <a:r>
              <a:rPr lang="nl-BE" sz="2400" b="1" dirty="0">
                <a:solidFill>
                  <a:schemeClr val="tx2"/>
                </a:solidFill>
                <a:latin typeface="Gill Sans MT" panose="020B0502020104020203" pitchFamily="34" charset="77"/>
              </a:rPr>
              <a:t>de grondvoorwaarden </a:t>
            </a:r>
            <a:r>
              <a:rPr lang="nl-BE" sz="2400" dirty="0">
                <a:solidFill>
                  <a:schemeClr val="tx2"/>
                </a:solidFill>
                <a:latin typeface="Gill Sans MT" panose="020B0502020104020203" pitchFamily="34" charset="77"/>
              </a:rPr>
              <a:t>van de wet.  = gevangenisstraffen van 10 tot 15 jaar</a:t>
            </a:r>
          </a:p>
          <a:p>
            <a:pPr marL="1657350" lvl="3" indent="-285750" algn="l">
              <a:buFont typeface="Systeemlettertype regulier"/>
              <a:buChar char="-"/>
            </a:pPr>
            <a:r>
              <a:rPr lang="nl-BE" sz="2400" dirty="0">
                <a:solidFill>
                  <a:schemeClr val="tx2"/>
                </a:solidFill>
                <a:latin typeface="Gill Sans MT" panose="020B0502020104020203" pitchFamily="34" charset="77"/>
              </a:rPr>
              <a:t>Niet respecteren van </a:t>
            </a:r>
            <a:r>
              <a:rPr lang="nl-BE" sz="2400" b="1" dirty="0">
                <a:solidFill>
                  <a:schemeClr val="tx2"/>
                </a:solidFill>
                <a:latin typeface="Gill Sans MT" panose="020B0502020104020203" pitchFamily="34" charset="77"/>
              </a:rPr>
              <a:t>procedurele voorwaarden </a:t>
            </a:r>
          </a:p>
          <a:p>
            <a:pPr marL="2114550" lvl="4" indent="-285750" algn="l">
              <a:buFont typeface="Systeemlettertype regulier"/>
              <a:buChar char="-"/>
            </a:pPr>
            <a:r>
              <a:rPr lang="nl-BE" sz="2400" dirty="0">
                <a:solidFill>
                  <a:schemeClr val="tx2"/>
                </a:solidFill>
                <a:latin typeface="Gill Sans MT" panose="020B0502020104020203" pitchFamily="34" charset="77"/>
              </a:rPr>
              <a:t>Gevangenisstraf van 8 dagen tot 3 jaar</a:t>
            </a:r>
          </a:p>
          <a:p>
            <a:pPr marL="2114550" lvl="4" indent="-285750" algn="l">
              <a:buFont typeface="Systeemlettertype regulier"/>
              <a:buChar char="-"/>
            </a:pPr>
            <a:r>
              <a:rPr lang="nl-BE" sz="2400" dirty="0">
                <a:solidFill>
                  <a:schemeClr val="tx2"/>
                </a:solidFill>
                <a:latin typeface="Gill Sans MT" panose="020B0502020104020203" pitchFamily="34" charset="77"/>
              </a:rPr>
              <a:t>Geldboetes van 26€ tot 1000€.</a:t>
            </a:r>
          </a:p>
          <a:p>
            <a:pPr marL="1200150" lvl="2" indent="-285750" algn="l">
              <a:buFont typeface="Systeemlettertype regulier"/>
              <a:buChar char="-"/>
            </a:pPr>
            <a:r>
              <a:rPr lang="nl-BE" sz="2600" b="1" dirty="0">
                <a:solidFill>
                  <a:srgbClr val="0070C0"/>
                </a:solidFill>
                <a:latin typeface="Gill Sans MT" panose="020B0502020104020203" pitchFamily="34" charset="77"/>
              </a:rPr>
              <a:t>Een adviserende arts </a:t>
            </a:r>
            <a:r>
              <a:rPr lang="nl-BE" sz="2400" dirty="0">
                <a:solidFill>
                  <a:schemeClr val="tx1">
                    <a:lumMod val="65000"/>
                    <a:lumOff val="35000"/>
                  </a:schemeClr>
                </a:solidFill>
                <a:latin typeface="Gill Sans MT" panose="020B0502020104020203" pitchFamily="34" charset="77"/>
              </a:rPr>
              <a:t>kan </a:t>
            </a:r>
            <a:r>
              <a:rPr lang="nl-BE" sz="2400" b="1" dirty="0">
                <a:solidFill>
                  <a:srgbClr val="C00000"/>
                </a:solidFill>
                <a:latin typeface="Gill Sans MT" panose="020B0502020104020203" pitchFamily="34" charset="77"/>
              </a:rPr>
              <a:t>niet</a:t>
            </a:r>
            <a:r>
              <a:rPr lang="nl-BE" sz="2400" dirty="0">
                <a:solidFill>
                  <a:schemeClr val="tx1">
                    <a:lumMod val="65000"/>
                    <a:lumOff val="35000"/>
                  </a:schemeClr>
                </a:solidFill>
                <a:latin typeface="Gill Sans MT" panose="020B0502020104020203" pitchFamily="34" charset="77"/>
              </a:rPr>
              <a:t> worden gestraft</a:t>
            </a:r>
          </a:p>
          <a:p>
            <a:pPr marL="1200150" lvl="2" indent="-285750" algn="l">
              <a:buFont typeface="Systeemlettertype regulier"/>
              <a:buChar char="-"/>
            </a:pPr>
            <a:endParaRPr lang="nl-BE" sz="2600" dirty="0">
              <a:solidFill>
                <a:schemeClr val="tx2"/>
              </a:solidFill>
              <a:latin typeface="Gill Sans MT" panose="020B0502020104020203" pitchFamily="34" charset="77"/>
            </a:endParaRPr>
          </a:p>
        </p:txBody>
      </p:sp>
      <p:sp>
        <p:nvSpPr>
          <p:cNvPr id="8" name="Tekstvak 7">
            <a:extLst>
              <a:ext uri="{FF2B5EF4-FFF2-40B4-BE49-F238E27FC236}">
                <a16:creationId xmlns:a16="http://schemas.microsoft.com/office/drawing/2014/main" id="{BC87DECA-C2FC-F448-9E44-05D3A528E091}"/>
              </a:ext>
            </a:extLst>
          </p:cNvPr>
          <p:cNvSpPr txBox="1"/>
          <p:nvPr/>
        </p:nvSpPr>
        <p:spPr>
          <a:xfrm>
            <a:off x="2645302" y="589226"/>
            <a:ext cx="9144000" cy="646331"/>
          </a:xfrm>
          <a:prstGeom prst="rect">
            <a:avLst/>
          </a:prstGeom>
          <a:noFill/>
        </p:spPr>
        <p:txBody>
          <a:bodyPr wrap="square" rtlCol="0">
            <a:spAutoFit/>
          </a:bodyPr>
          <a:lstStyle/>
          <a:p>
            <a:pPr algn="ctr"/>
            <a:r>
              <a:rPr lang="nl-BE" sz="3600" b="1" dirty="0">
                <a:solidFill>
                  <a:schemeClr val="tx1">
                    <a:lumMod val="65000"/>
                    <a:lumOff val="35000"/>
                  </a:schemeClr>
                </a:solidFill>
                <a:latin typeface="Gill Sans MT" panose="020B0502020104020203" pitchFamily="34" charset="77"/>
              </a:rPr>
              <a:t>Euthanasiewet: wetswijzigingen</a:t>
            </a:r>
          </a:p>
        </p:txBody>
      </p:sp>
    </p:spTree>
    <p:extLst>
      <p:ext uri="{BB962C8B-B14F-4D97-AF65-F5344CB8AC3E}">
        <p14:creationId xmlns:p14="http://schemas.microsoft.com/office/powerpoint/2010/main" val="380904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EAFDC30B-AA62-7E40-9331-9257601F2CC8}"/>
              </a:ext>
            </a:extLst>
          </p:cNvPr>
          <p:cNvSpPr txBox="1"/>
          <p:nvPr/>
        </p:nvSpPr>
        <p:spPr>
          <a:xfrm>
            <a:off x="2485629" y="770164"/>
            <a:ext cx="9229725" cy="4955203"/>
          </a:xfrm>
          <a:prstGeom prst="rect">
            <a:avLst/>
          </a:prstGeom>
          <a:noFill/>
          <a:ln>
            <a:noFill/>
          </a:ln>
        </p:spPr>
        <p:txBody>
          <a:bodyPr wrap="square" rtlCol="0">
            <a:spAutoFit/>
          </a:bodyPr>
          <a:lstStyle/>
          <a:p>
            <a:r>
              <a:rPr lang="nl-BE" sz="2800" dirty="0">
                <a:solidFill>
                  <a:schemeClr val="tx1">
                    <a:lumMod val="65000"/>
                    <a:lumOff val="35000"/>
                  </a:schemeClr>
                </a:solidFill>
                <a:latin typeface="Gill Sans MT" panose="020B0502020104020203" pitchFamily="34" charset="77"/>
              </a:rPr>
              <a:t>Recht op een </a:t>
            </a:r>
            <a:r>
              <a:rPr lang="nl-BE" sz="2800" b="1" dirty="0">
                <a:solidFill>
                  <a:srgbClr val="0070C0"/>
                </a:solidFill>
                <a:latin typeface="Gill Sans MT" panose="020B0502020104020203" pitchFamily="34" charset="77"/>
              </a:rPr>
              <a:t>2</a:t>
            </a:r>
            <a:r>
              <a:rPr lang="nl-BE" sz="2800" b="1" baseline="30000" dirty="0">
                <a:solidFill>
                  <a:srgbClr val="0070C0"/>
                </a:solidFill>
                <a:latin typeface="Gill Sans MT" panose="020B0502020104020203" pitchFamily="34" charset="77"/>
              </a:rPr>
              <a:t>de</a:t>
            </a:r>
            <a:r>
              <a:rPr lang="nl-BE" sz="2800" b="1" dirty="0">
                <a:solidFill>
                  <a:srgbClr val="0070C0"/>
                </a:solidFill>
                <a:latin typeface="Gill Sans MT" panose="020B0502020104020203" pitchFamily="34" charset="77"/>
              </a:rPr>
              <a:t> medisch advies </a:t>
            </a:r>
            <a:r>
              <a:rPr lang="nl-BE" sz="2800" dirty="0">
                <a:solidFill>
                  <a:schemeClr val="tx1">
                    <a:lumMod val="65000"/>
                    <a:lumOff val="35000"/>
                  </a:schemeClr>
                </a:solidFill>
                <a:latin typeface="Gill Sans MT" panose="020B0502020104020203" pitchFamily="34" charset="77"/>
              </a:rPr>
              <a:t>op vraag van patiënt/arts.</a:t>
            </a:r>
          </a:p>
          <a:p>
            <a:r>
              <a:rPr lang="nl-BE" sz="2800" dirty="0">
                <a:solidFill>
                  <a:schemeClr val="tx1">
                    <a:lumMod val="65000"/>
                    <a:lumOff val="35000"/>
                  </a:schemeClr>
                </a:solidFill>
                <a:latin typeface="Gill Sans MT" panose="020B0502020104020203" pitchFamily="34" charset="77"/>
              </a:rPr>
              <a:t>Recht documenten </a:t>
            </a:r>
            <a:r>
              <a:rPr lang="nl-BE" sz="2800" b="1" dirty="0">
                <a:solidFill>
                  <a:srgbClr val="0070C0"/>
                </a:solidFill>
                <a:latin typeface="Gill Sans MT" panose="020B0502020104020203" pitchFamily="34" charset="77"/>
              </a:rPr>
              <a:t>(wilsverklaringen</a:t>
            </a:r>
            <a:r>
              <a:rPr lang="nl-BE" sz="2800" dirty="0">
                <a:solidFill>
                  <a:srgbClr val="0070C0"/>
                </a:solidFill>
                <a:latin typeface="Gill Sans MT" panose="020B0502020104020203" pitchFamily="34" charset="77"/>
              </a:rPr>
              <a:t>)</a:t>
            </a:r>
            <a:r>
              <a:rPr lang="nl-BE" sz="2800" dirty="0">
                <a:solidFill>
                  <a:schemeClr val="tx1">
                    <a:lumMod val="65000"/>
                    <a:lumOff val="35000"/>
                  </a:schemeClr>
                </a:solidFill>
                <a:latin typeface="Gill Sans MT" panose="020B0502020104020203" pitchFamily="34" charset="77"/>
              </a:rPr>
              <a:t>         dossier. </a:t>
            </a:r>
          </a:p>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vrije keuze zorgverlener</a:t>
            </a:r>
            <a:r>
              <a:rPr lang="nl-BE" sz="2800" b="1" dirty="0">
                <a:solidFill>
                  <a:schemeClr val="tx1">
                    <a:lumMod val="65000"/>
                    <a:lumOff val="35000"/>
                  </a:schemeClr>
                </a:solidFill>
                <a:latin typeface="Gill Sans MT" panose="020B0502020104020203" pitchFamily="34" charset="77"/>
              </a:rPr>
              <a:t>         </a:t>
            </a:r>
            <a:r>
              <a:rPr lang="nl-BE" sz="2800" dirty="0">
                <a:solidFill>
                  <a:schemeClr val="tx1">
                    <a:lumMod val="65000"/>
                    <a:lumOff val="35000"/>
                  </a:schemeClr>
                </a:solidFill>
                <a:latin typeface="Gill Sans MT" panose="020B0502020104020203" pitchFamily="34" charset="77"/>
              </a:rPr>
              <a:t>is niet absoluut.</a:t>
            </a:r>
          </a:p>
          <a:p>
            <a:pPr marL="914400" lvl="1" indent="-457200">
              <a:buFont typeface="Systeemlettertype regulier"/>
              <a:buChar char="-"/>
            </a:pPr>
            <a:r>
              <a:rPr lang="nl-BE" sz="2800" dirty="0">
                <a:solidFill>
                  <a:schemeClr val="tx1">
                    <a:lumMod val="65000"/>
                    <a:lumOff val="35000"/>
                  </a:schemeClr>
                </a:solidFill>
                <a:latin typeface="Gill Sans MT" panose="020B0502020104020203" pitchFamily="34" charset="77"/>
              </a:rPr>
              <a:t>Wacht, patiëntenstop huisarts, etc.</a:t>
            </a:r>
          </a:p>
          <a:p>
            <a:r>
              <a:rPr lang="nl-BE" sz="2800" dirty="0">
                <a:solidFill>
                  <a:schemeClr val="tx1">
                    <a:lumMod val="65000"/>
                    <a:lumOff val="35000"/>
                  </a:schemeClr>
                </a:solidFill>
                <a:latin typeface="Gill Sans MT" panose="020B0502020104020203" pitchFamily="34" charset="77"/>
              </a:rPr>
              <a:t>Recht op </a:t>
            </a:r>
            <a:r>
              <a:rPr lang="nl-BE" sz="2800" b="1" dirty="0">
                <a:solidFill>
                  <a:srgbClr val="0070C0"/>
                </a:solidFill>
                <a:latin typeface="Gill Sans MT" panose="020B0502020104020203" pitchFamily="34" charset="77"/>
              </a:rPr>
              <a:t>pijnbestrijding in de laatste levensfase</a:t>
            </a:r>
            <a:r>
              <a:rPr lang="nl-BE" sz="2800" b="1" dirty="0">
                <a:solidFill>
                  <a:schemeClr val="tx1">
                    <a:lumMod val="65000"/>
                    <a:lumOff val="35000"/>
                  </a:schemeClr>
                </a:solidFill>
                <a:latin typeface="Gill Sans MT" panose="020B0502020104020203" pitchFamily="34" charset="77"/>
              </a:rPr>
              <a:t>.</a:t>
            </a:r>
          </a:p>
          <a:p>
            <a:pPr marL="914400" lvl="1" indent="-457200">
              <a:buFont typeface="Systeemlettertype regulier"/>
              <a:buChar char="-"/>
            </a:pPr>
            <a:r>
              <a:rPr lang="nl-BE" sz="2400" dirty="0">
                <a:solidFill>
                  <a:schemeClr val="tx1">
                    <a:lumMod val="65000"/>
                    <a:lumOff val="35000"/>
                  </a:schemeClr>
                </a:solidFill>
                <a:latin typeface="Gill Sans MT" panose="020B0502020104020203" pitchFamily="34" charset="77"/>
              </a:rPr>
              <a:t>Staat niet in de wet palliatieve zorg</a:t>
            </a:r>
          </a:p>
          <a:p>
            <a:r>
              <a:rPr lang="nl-BE" sz="2800" dirty="0">
                <a:solidFill>
                  <a:schemeClr val="tx1">
                    <a:lumMod val="65000"/>
                    <a:lumOff val="35000"/>
                  </a:schemeClr>
                </a:solidFill>
                <a:latin typeface="Gill Sans MT" panose="020B0502020104020203" pitchFamily="34" charset="77"/>
              </a:rPr>
              <a:t>Recht op aanduiden </a:t>
            </a:r>
            <a:r>
              <a:rPr lang="nl-BE" sz="2800" b="1" dirty="0">
                <a:solidFill>
                  <a:srgbClr val="0070C0"/>
                </a:solidFill>
                <a:latin typeface="Gill Sans MT" panose="020B0502020104020203" pitchFamily="34" charset="77"/>
              </a:rPr>
              <a:t>vertrouwenspersoon</a:t>
            </a:r>
            <a:r>
              <a:rPr lang="nl-BE" sz="2800" dirty="0">
                <a:solidFill>
                  <a:schemeClr val="tx1">
                    <a:lumMod val="65000"/>
                    <a:lumOff val="35000"/>
                  </a:schemeClr>
                </a:solidFill>
                <a:latin typeface="Gill Sans MT" panose="020B0502020104020203" pitchFamily="34" charset="77"/>
              </a:rPr>
              <a:t> en </a:t>
            </a:r>
            <a:r>
              <a:rPr lang="nl-BE" sz="2800" b="1" dirty="0">
                <a:solidFill>
                  <a:srgbClr val="0070C0"/>
                </a:solidFill>
                <a:latin typeface="Gill Sans MT" panose="020B0502020104020203" pitchFamily="34" charset="77"/>
              </a:rPr>
              <a:t>vertegenwoordiger</a:t>
            </a:r>
            <a:r>
              <a:rPr lang="nl-BE" sz="2800" b="1" dirty="0">
                <a:solidFill>
                  <a:schemeClr val="tx1">
                    <a:lumMod val="65000"/>
                    <a:lumOff val="35000"/>
                  </a:schemeClr>
                </a:solidFill>
                <a:latin typeface="Gill Sans MT" panose="020B0502020104020203" pitchFamily="34" charset="77"/>
              </a:rPr>
              <a:t>.</a:t>
            </a:r>
          </a:p>
          <a:p>
            <a:pPr marL="914400" lvl="1" indent="-457200">
              <a:buFont typeface="Systeemlettertype regulier"/>
              <a:buChar char="-"/>
            </a:pPr>
            <a:r>
              <a:rPr lang="nl-BE" sz="2400" u="sng" dirty="0">
                <a:solidFill>
                  <a:schemeClr val="tx1">
                    <a:lumMod val="65000"/>
                    <a:lumOff val="35000"/>
                  </a:schemeClr>
                </a:solidFill>
                <a:latin typeface="Gill Sans MT" panose="020B0502020104020203" pitchFamily="34" charset="77"/>
              </a:rPr>
              <a:t>Vertrouwenspersoon</a:t>
            </a:r>
            <a:r>
              <a:rPr lang="nl-BE" sz="2400" dirty="0">
                <a:solidFill>
                  <a:schemeClr val="tx1">
                    <a:lumMod val="65000"/>
                    <a:lumOff val="35000"/>
                  </a:schemeClr>
                </a:solidFill>
                <a:latin typeface="Gill Sans MT" panose="020B0502020104020203" pitchFamily="34" charset="77"/>
              </a:rPr>
              <a:t>            wilsbekwame patiënt. </a:t>
            </a:r>
          </a:p>
          <a:p>
            <a:pPr marL="1371600" lvl="2" indent="-457200">
              <a:buFont typeface="Systeemlettertype regulier"/>
              <a:buChar char="-"/>
            </a:pPr>
            <a:r>
              <a:rPr lang="nl-BE" sz="2400" dirty="0">
                <a:solidFill>
                  <a:schemeClr val="tx1">
                    <a:lumMod val="65000"/>
                    <a:lumOff val="35000"/>
                  </a:schemeClr>
                </a:solidFill>
                <a:latin typeface="Gill Sans MT" panose="020B0502020104020203" pitchFamily="34" charset="77"/>
              </a:rPr>
              <a:t>Taak: bijstand/dossier inkijken/etc.    Jij bepaalt welke taak</a:t>
            </a:r>
          </a:p>
          <a:p>
            <a:pPr marL="1371600" lvl="2" indent="-457200">
              <a:buFont typeface="Systeemlettertype regulier"/>
              <a:buChar char="-"/>
            </a:pPr>
            <a:r>
              <a:rPr lang="nl-BE" sz="2400" dirty="0">
                <a:solidFill>
                  <a:schemeClr val="tx1">
                    <a:lumMod val="65000"/>
                    <a:lumOff val="35000"/>
                  </a:schemeClr>
                </a:solidFill>
                <a:latin typeface="Gill Sans MT" panose="020B0502020104020203" pitchFamily="34" charset="77"/>
              </a:rPr>
              <a:t> Schriftelijk of digitaal. </a:t>
            </a:r>
          </a:p>
          <a:p>
            <a:pPr marL="914400" lvl="1" indent="-457200">
              <a:buFont typeface="Systeemlettertype regulier"/>
              <a:buChar char="-"/>
            </a:pPr>
            <a:r>
              <a:rPr lang="nl-BE" sz="2400" u="sng" dirty="0">
                <a:solidFill>
                  <a:schemeClr val="tx1">
                    <a:lumMod val="65000"/>
                    <a:lumOff val="35000"/>
                  </a:schemeClr>
                </a:solidFill>
                <a:latin typeface="Gill Sans MT" panose="020B0502020104020203" pitchFamily="34" charset="77"/>
              </a:rPr>
              <a:t>Vertegenwoordiger</a:t>
            </a:r>
            <a:r>
              <a:rPr lang="nl-BE" sz="2400" dirty="0">
                <a:solidFill>
                  <a:schemeClr val="tx1">
                    <a:lumMod val="65000"/>
                    <a:lumOff val="35000"/>
                  </a:schemeClr>
                </a:solidFill>
                <a:latin typeface="Gill Sans MT" panose="020B0502020104020203" pitchFamily="34" charset="77"/>
              </a:rPr>
              <a:t>           i.p.v. de wilsonbekwame patiënt.</a:t>
            </a:r>
          </a:p>
        </p:txBody>
      </p:sp>
      <p:pic>
        <p:nvPicPr>
          <p:cNvPr id="12" name="Afbeelding 11">
            <a:extLst>
              <a:ext uri="{FF2B5EF4-FFF2-40B4-BE49-F238E27FC236}">
                <a16:creationId xmlns:a16="http://schemas.microsoft.com/office/drawing/2014/main" id="{2A21D184-5F29-FD45-B643-178C06CC2C7A}"/>
              </a:ext>
            </a:extLst>
          </p:cNvPr>
          <p:cNvPicPr>
            <a:picLocks noChangeAspect="1"/>
          </p:cNvPicPr>
          <p:nvPr/>
        </p:nvPicPr>
        <p:blipFill>
          <a:blip r:embed="rId3"/>
          <a:stretch>
            <a:fillRect/>
          </a:stretch>
        </p:blipFill>
        <p:spPr>
          <a:xfrm>
            <a:off x="0" y="0"/>
            <a:ext cx="1929502" cy="6858000"/>
          </a:xfrm>
          <a:prstGeom prst="rect">
            <a:avLst/>
          </a:prstGeom>
        </p:spPr>
      </p:pic>
      <p:cxnSp>
        <p:nvCxnSpPr>
          <p:cNvPr id="4" name="Rechte verbindingslijn met pijl 3">
            <a:extLst>
              <a:ext uri="{FF2B5EF4-FFF2-40B4-BE49-F238E27FC236}">
                <a16:creationId xmlns:a16="http://schemas.microsoft.com/office/drawing/2014/main" id="{0C9A5F9A-6EBF-D593-A077-424578E39732}"/>
              </a:ext>
            </a:extLst>
          </p:cNvPr>
          <p:cNvCxnSpPr>
            <a:cxnSpLocks/>
          </p:cNvCxnSpPr>
          <p:nvPr/>
        </p:nvCxnSpPr>
        <p:spPr>
          <a:xfrm>
            <a:off x="8423898" y="1492832"/>
            <a:ext cx="754105" cy="0"/>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531CB79F-74D6-27F3-6069-EAC1EAC1D1C7}"/>
              </a:ext>
            </a:extLst>
          </p:cNvPr>
          <p:cNvCxnSpPr>
            <a:cxnSpLocks/>
          </p:cNvCxnSpPr>
          <p:nvPr/>
        </p:nvCxnSpPr>
        <p:spPr>
          <a:xfrm>
            <a:off x="6357780" y="4394651"/>
            <a:ext cx="59656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64999ACC-D7CD-2C87-3845-A90B5E6B9613}"/>
              </a:ext>
            </a:extLst>
          </p:cNvPr>
          <p:cNvCxnSpPr>
            <a:cxnSpLocks/>
          </p:cNvCxnSpPr>
          <p:nvPr/>
        </p:nvCxnSpPr>
        <p:spPr>
          <a:xfrm>
            <a:off x="6059500" y="5538460"/>
            <a:ext cx="59656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Rechte verbindingslijn met pijl 1">
            <a:extLst>
              <a:ext uri="{FF2B5EF4-FFF2-40B4-BE49-F238E27FC236}">
                <a16:creationId xmlns:a16="http://schemas.microsoft.com/office/drawing/2014/main" id="{F2593E0C-BF29-F64D-9770-865E591CAC42}"/>
              </a:ext>
            </a:extLst>
          </p:cNvPr>
          <p:cNvCxnSpPr>
            <a:cxnSpLocks/>
          </p:cNvCxnSpPr>
          <p:nvPr/>
        </p:nvCxnSpPr>
        <p:spPr>
          <a:xfrm>
            <a:off x="8046845" y="1945035"/>
            <a:ext cx="754105" cy="0"/>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56038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6F276-780C-204D-9831-9A72F6F7E2BE}"/>
              </a:ext>
            </a:extLst>
          </p:cNvPr>
          <p:cNvSpPr>
            <a:spLocks noGrp="1"/>
          </p:cNvSpPr>
          <p:nvPr>
            <p:ph type="title"/>
          </p:nvPr>
        </p:nvSpPr>
        <p:spPr>
          <a:xfrm>
            <a:off x="1929502" y="365125"/>
            <a:ext cx="10262498" cy="1200439"/>
          </a:xfrm>
        </p:spPr>
        <p:txBody>
          <a:bodyPr>
            <a:normAutofit/>
          </a:bodyPr>
          <a:lstStyle/>
          <a:p>
            <a:pPr algn="ctr"/>
            <a:r>
              <a:rPr lang="nl-BE" sz="3200" b="1">
                <a:solidFill>
                  <a:schemeClr val="tx2"/>
                </a:solidFill>
                <a:latin typeface="Gill Sans MT" panose="020B0502020104020203" pitchFamily="34" charset="77"/>
              </a:rPr>
              <a:t>Verklaring inzake de wijze van teraardebestelling</a:t>
            </a:r>
            <a:br>
              <a:rPr lang="nl-BE" sz="3200" b="1">
                <a:solidFill>
                  <a:schemeClr val="tx2"/>
                </a:solidFill>
                <a:latin typeface="Gill Sans MT" panose="020B0502020104020203" pitchFamily="34" charset="77"/>
              </a:rPr>
            </a:br>
            <a:r>
              <a:rPr lang="nl-BE" sz="3200" b="1">
                <a:solidFill>
                  <a:schemeClr val="tx2"/>
                </a:solidFill>
                <a:latin typeface="Gill Sans MT" panose="020B0502020104020203" pitchFamily="34" charset="77"/>
              </a:rPr>
              <a:t>= laatste wilsbeschikking</a:t>
            </a:r>
            <a:endParaRPr lang="nl-BE" sz="3200" b="1">
              <a:solidFill>
                <a:schemeClr val="tx2"/>
              </a:solidFill>
            </a:endParaRPr>
          </a:p>
        </p:txBody>
      </p:sp>
      <p:sp>
        <p:nvSpPr>
          <p:cNvPr id="5" name="Tekstvak 4">
            <a:extLst>
              <a:ext uri="{FF2B5EF4-FFF2-40B4-BE49-F238E27FC236}">
                <a16:creationId xmlns:a16="http://schemas.microsoft.com/office/drawing/2014/main" id="{099E7673-2784-6A4B-BB12-AFC92A683627}"/>
              </a:ext>
            </a:extLst>
          </p:cNvPr>
          <p:cNvSpPr txBox="1"/>
          <p:nvPr/>
        </p:nvSpPr>
        <p:spPr>
          <a:xfrm>
            <a:off x="1929502" y="1933575"/>
            <a:ext cx="10262498" cy="4924425"/>
          </a:xfrm>
          <a:prstGeom prst="rect">
            <a:avLst/>
          </a:prstGeom>
          <a:noFill/>
        </p:spPr>
        <p:txBody>
          <a:bodyPr wrap="square" rtlCol="0">
            <a:spAutoFit/>
          </a:bodyPr>
          <a:lstStyle/>
          <a:p>
            <a:r>
              <a:rPr lang="nl-NL" sz="2000">
                <a:solidFill>
                  <a:schemeClr val="tx2"/>
                </a:solidFill>
              </a:rPr>
              <a:t>Ondergetekende,</a:t>
            </a:r>
            <a:endParaRPr lang="nl-BE" sz="2000">
              <a:solidFill>
                <a:schemeClr val="tx2"/>
              </a:solidFill>
            </a:endParaRPr>
          </a:p>
          <a:p>
            <a:r>
              <a:rPr lang="nl-NL" sz="2000">
                <a:solidFill>
                  <a:schemeClr val="tx2"/>
                </a:solidFill>
              </a:rPr>
              <a:t>Rijksregisternummer</a:t>
            </a:r>
            <a:endParaRPr lang="nl-BE" sz="2000">
              <a:solidFill>
                <a:schemeClr val="tx2"/>
              </a:solidFill>
            </a:endParaRPr>
          </a:p>
          <a:p>
            <a:r>
              <a:rPr lang="nl-NL" sz="2000">
                <a:solidFill>
                  <a:schemeClr val="tx2"/>
                </a:solidFill>
              </a:rPr>
              <a:t>Verblijvend te</a:t>
            </a:r>
            <a:endParaRPr lang="nl-BE" sz="2000">
              <a:solidFill>
                <a:schemeClr val="tx2"/>
              </a:solidFill>
            </a:endParaRPr>
          </a:p>
          <a:p>
            <a:r>
              <a:rPr lang="nl-NL" sz="2000">
                <a:solidFill>
                  <a:schemeClr val="tx2"/>
                </a:solidFill>
              </a:rPr>
              <a:t>Verklaart aan de ambtenaar van de burgerlijke stand van de stad/gemeente ………</a:t>
            </a:r>
            <a:endParaRPr lang="nl-BE" sz="2000">
              <a:solidFill>
                <a:schemeClr val="tx2"/>
              </a:solidFill>
            </a:endParaRPr>
          </a:p>
          <a:p>
            <a:r>
              <a:rPr lang="nl-NL" sz="2000">
                <a:solidFill>
                  <a:schemeClr val="tx2"/>
                </a:solidFill>
              </a:rPr>
              <a:t> </a:t>
            </a:r>
            <a:endParaRPr lang="nl-BE" sz="2000">
              <a:solidFill>
                <a:schemeClr val="tx2"/>
              </a:solidFill>
            </a:endParaRPr>
          </a:p>
          <a:p>
            <a:pPr marL="285750" lvl="0" indent="-285750">
              <a:buFont typeface="Wingdings" pitchFamily="2" charset="2"/>
              <a:buChar char="q"/>
            </a:pPr>
            <a:r>
              <a:rPr lang="nl-NL" sz="2000">
                <a:solidFill>
                  <a:srgbClr val="0070C0"/>
                </a:solidFill>
              </a:rPr>
              <a:t>Begraving</a:t>
            </a:r>
            <a:r>
              <a:rPr lang="nl-NL" sz="2000">
                <a:solidFill>
                  <a:schemeClr val="tx2"/>
                </a:solidFill>
              </a:rPr>
              <a:t> van het stoffelijke overschot</a:t>
            </a:r>
            <a:endParaRPr lang="nl-BE" sz="2000">
              <a:solidFill>
                <a:schemeClr val="tx2"/>
              </a:solidFill>
            </a:endParaRPr>
          </a:p>
          <a:p>
            <a:pPr marL="285750" lvl="0" indent="-285750">
              <a:buFont typeface="Wingdings" pitchFamily="2" charset="2"/>
              <a:buChar char="q"/>
            </a:pPr>
            <a:r>
              <a:rPr lang="nl-NL" sz="2000">
                <a:solidFill>
                  <a:schemeClr val="tx2"/>
                </a:solidFill>
              </a:rPr>
              <a:t>Crematie gevolgd door </a:t>
            </a:r>
            <a:r>
              <a:rPr lang="nl-NL" sz="2000">
                <a:solidFill>
                  <a:srgbClr val="0070C0"/>
                </a:solidFill>
              </a:rPr>
              <a:t>begraving</a:t>
            </a:r>
            <a:r>
              <a:rPr lang="nl-NL" sz="2000">
                <a:solidFill>
                  <a:srgbClr val="0064F3"/>
                </a:solidFill>
              </a:rPr>
              <a:t> </a:t>
            </a:r>
            <a:r>
              <a:rPr lang="nl-NL" sz="2000">
                <a:solidFill>
                  <a:schemeClr val="tx2"/>
                </a:solidFill>
              </a:rPr>
              <a:t>van de as binnen de omheining van de begraafplaats</a:t>
            </a:r>
            <a:endParaRPr lang="nl-BE" sz="2000">
              <a:solidFill>
                <a:schemeClr val="tx2"/>
              </a:solidFill>
            </a:endParaRPr>
          </a:p>
          <a:p>
            <a:pPr marL="285750" lvl="0" indent="-285750">
              <a:buFont typeface="Wingdings" pitchFamily="2" charset="2"/>
              <a:buChar char="q"/>
            </a:pPr>
            <a:r>
              <a:rPr lang="nl-NL" sz="2000">
                <a:solidFill>
                  <a:schemeClr val="tx2"/>
                </a:solidFill>
              </a:rPr>
              <a:t>Crematie gevolgd door bijzetting van de as in het </a:t>
            </a:r>
            <a:r>
              <a:rPr lang="nl-NL" sz="2000">
                <a:solidFill>
                  <a:srgbClr val="0070C0"/>
                </a:solidFill>
              </a:rPr>
              <a:t>columbarium</a:t>
            </a:r>
            <a:r>
              <a:rPr lang="nl-NL" sz="2000">
                <a:solidFill>
                  <a:schemeClr val="tx2"/>
                </a:solidFill>
              </a:rPr>
              <a:t> van de begraafplaats</a:t>
            </a:r>
            <a:endParaRPr lang="nl-BE" sz="2000">
              <a:solidFill>
                <a:schemeClr val="tx2"/>
              </a:solidFill>
            </a:endParaRPr>
          </a:p>
          <a:p>
            <a:pPr marL="285750" lvl="0" indent="-285750">
              <a:buFont typeface="Wingdings" pitchFamily="2" charset="2"/>
              <a:buChar char="q"/>
            </a:pPr>
            <a:r>
              <a:rPr lang="nl-NL" sz="2000">
                <a:solidFill>
                  <a:schemeClr val="tx2"/>
                </a:solidFill>
              </a:rPr>
              <a:t>Crematie gevolgd door uitstrooiing van de as op de </a:t>
            </a:r>
            <a:r>
              <a:rPr lang="nl-NL" sz="2000">
                <a:solidFill>
                  <a:srgbClr val="0064F3"/>
                </a:solidFill>
              </a:rPr>
              <a:t>strooiweide</a:t>
            </a:r>
            <a:r>
              <a:rPr lang="nl-NL" sz="2000">
                <a:solidFill>
                  <a:schemeClr val="tx2"/>
                </a:solidFill>
              </a:rPr>
              <a:t> van de begraafplaats</a:t>
            </a:r>
            <a:endParaRPr lang="nl-BE" sz="2000">
              <a:solidFill>
                <a:schemeClr val="tx2"/>
              </a:solidFill>
            </a:endParaRPr>
          </a:p>
          <a:p>
            <a:pPr marL="285750" lvl="0" indent="-285750">
              <a:buFont typeface="Wingdings" pitchFamily="2" charset="2"/>
              <a:buChar char="q"/>
            </a:pPr>
            <a:r>
              <a:rPr lang="nl-NL" sz="2000">
                <a:solidFill>
                  <a:schemeClr val="tx2"/>
                </a:solidFill>
              </a:rPr>
              <a:t>Crematie gevolgd door uitstrooiing van de as in de </a:t>
            </a:r>
            <a:r>
              <a:rPr lang="nl-NL" sz="2000">
                <a:solidFill>
                  <a:srgbClr val="0070C0"/>
                </a:solidFill>
              </a:rPr>
              <a:t>Belgische territoriale wateren</a:t>
            </a:r>
            <a:endParaRPr lang="nl-BE" sz="2000">
              <a:solidFill>
                <a:srgbClr val="0070C0"/>
              </a:solidFill>
            </a:endParaRPr>
          </a:p>
          <a:p>
            <a:pPr marL="285750" lvl="0" indent="-285750">
              <a:buFont typeface="Wingdings" pitchFamily="2" charset="2"/>
              <a:buChar char="q"/>
            </a:pPr>
            <a:r>
              <a:rPr lang="nl-NL" sz="2000">
                <a:solidFill>
                  <a:schemeClr val="tx2"/>
                </a:solidFill>
              </a:rPr>
              <a:t>Crematie gevolgd door </a:t>
            </a:r>
            <a:r>
              <a:rPr lang="nl-NL" sz="2000">
                <a:solidFill>
                  <a:srgbClr val="0070C0"/>
                </a:solidFill>
              </a:rPr>
              <a:t>uitstrooiing van de as op een andere plaats </a:t>
            </a:r>
            <a:r>
              <a:rPr lang="nl-NL" sz="2000">
                <a:solidFill>
                  <a:schemeClr val="tx2"/>
                </a:solidFill>
              </a:rPr>
              <a:t>dan de begraafplaats of de Belgische territoriale wateren</a:t>
            </a:r>
            <a:endParaRPr lang="nl-BE" sz="2000">
              <a:solidFill>
                <a:schemeClr val="tx2"/>
              </a:solidFill>
            </a:endParaRPr>
          </a:p>
          <a:p>
            <a:pPr marL="285750" lvl="0" indent="-285750">
              <a:buFont typeface="Wingdings" pitchFamily="2" charset="2"/>
              <a:buChar char="q"/>
            </a:pPr>
            <a:r>
              <a:rPr lang="nl-NL" sz="2000">
                <a:solidFill>
                  <a:schemeClr val="tx2"/>
                </a:solidFill>
              </a:rPr>
              <a:t>Crematie gevolgd door </a:t>
            </a:r>
            <a:r>
              <a:rPr lang="nl-NL" sz="2000">
                <a:solidFill>
                  <a:srgbClr val="0070C0"/>
                </a:solidFill>
              </a:rPr>
              <a:t>begraving van de as op een andere plaats</a:t>
            </a:r>
            <a:r>
              <a:rPr lang="nl-NL" sz="2000">
                <a:solidFill>
                  <a:srgbClr val="0064F3"/>
                </a:solidFill>
              </a:rPr>
              <a:t> </a:t>
            </a:r>
            <a:r>
              <a:rPr lang="nl-NL" sz="2000">
                <a:solidFill>
                  <a:schemeClr val="tx2"/>
                </a:solidFill>
              </a:rPr>
              <a:t>dan de begraafplaats</a:t>
            </a:r>
            <a:endParaRPr lang="nl-BE" sz="2000">
              <a:solidFill>
                <a:schemeClr val="tx2"/>
              </a:solidFill>
            </a:endParaRPr>
          </a:p>
          <a:p>
            <a:pPr lvl="0"/>
            <a:endParaRPr lang="nl-BE">
              <a:solidFill>
                <a:schemeClr val="tx2"/>
              </a:solidFill>
            </a:endParaRPr>
          </a:p>
          <a:p>
            <a:r>
              <a:rPr lang="nl-NL">
                <a:solidFill>
                  <a:schemeClr val="tx2"/>
                </a:solidFill>
              </a:rPr>
              <a:t> </a:t>
            </a:r>
            <a:endParaRPr lang="nl-BE">
              <a:solidFill>
                <a:schemeClr val="tx2"/>
              </a:solidFill>
            </a:endParaRPr>
          </a:p>
          <a:p>
            <a:r>
              <a:rPr lang="nl-NL"/>
              <a:t> </a:t>
            </a:r>
            <a:endParaRPr lang="nl-BE"/>
          </a:p>
        </p:txBody>
      </p:sp>
      <p:pic>
        <p:nvPicPr>
          <p:cNvPr id="4" name="Afbeelding 3">
            <a:extLst>
              <a:ext uri="{FF2B5EF4-FFF2-40B4-BE49-F238E27FC236}">
                <a16:creationId xmlns:a16="http://schemas.microsoft.com/office/drawing/2014/main" id="{68CB28C9-4487-2244-8410-6DAAE6E87EA0}"/>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639581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D578C3-B1C3-6346-83C5-17C77A7C37BB}"/>
              </a:ext>
            </a:extLst>
          </p:cNvPr>
          <p:cNvSpPr/>
          <p:nvPr/>
        </p:nvSpPr>
        <p:spPr>
          <a:xfrm>
            <a:off x="2305823" y="460399"/>
            <a:ext cx="9539813" cy="4893647"/>
          </a:xfrm>
          <a:prstGeom prst="rect">
            <a:avLst/>
          </a:prstGeom>
        </p:spPr>
        <p:txBody>
          <a:bodyPr wrap="square">
            <a:spAutoFit/>
          </a:bodyPr>
          <a:lstStyle/>
          <a:p>
            <a:pPr>
              <a:spcAft>
                <a:spcPts val="0"/>
              </a:spcAft>
            </a:pPr>
            <a:r>
              <a:rPr lang="nl-NL" sz="2400" b="1"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Organisatie van de afscheidsplechtigheid </a:t>
            </a:r>
            <a:endParaRPr lang="nl-BE" sz="2400" dirty="0">
              <a:solidFill>
                <a:schemeClr val="tx2"/>
              </a:solidFill>
              <a:latin typeface="Gill Sans MT" panose="020B0502020104020203" pitchFamily="34" charset="77"/>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geen ritueel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Katholieke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Protestantse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Anglicaanse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Orthodoxe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Joodse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Islamitische Godsdienst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de Vrijzinnige levensovertuiging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0 uitvaartplechtigheid volgens Neutraal Filosofische overtuiging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De inhoud van deze verklaring, die uit eigen wil opgemaakt werd, is mijn laatste wilsbeschikking inzake de wijze van teraardebestelling.</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Opgemaakt te ......................................................... , op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 </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solidFill>
                  <a:schemeClr val="tx2"/>
                </a:solidFill>
                <a:latin typeface="Gill Sans MT" panose="020B0502020104020203" pitchFamily="34" charset="77"/>
                <a:ea typeface="Calibri" panose="020F0502020204030204" pitchFamily="34" charset="0"/>
                <a:cs typeface="Times New Roman" panose="02020603050405020304" pitchFamily="18" charset="0"/>
              </a:rPr>
              <a:t>Handtekening</a:t>
            </a:r>
            <a:endParaRPr lang="nl-BE"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0D6B20C6-DBFE-2B4D-8150-E5772F222A46}"/>
              </a:ext>
            </a:extLst>
          </p:cNvPr>
          <p:cNvPicPr>
            <a:picLocks noChangeAspect="1"/>
          </p:cNvPicPr>
          <p:nvPr/>
        </p:nvPicPr>
        <p:blipFill>
          <a:blip r:embed="rId2"/>
          <a:stretch>
            <a:fillRect/>
          </a:stretch>
        </p:blipFill>
        <p:spPr>
          <a:xfrm>
            <a:off x="0" y="0"/>
            <a:ext cx="1929502" cy="6858000"/>
          </a:xfrm>
          <a:prstGeom prst="rect">
            <a:avLst/>
          </a:prstGeom>
        </p:spPr>
      </p:pic>
      <p:sp>
        <p:nvSpPr>
          <p:cNvPr id="4" name="Tekstvak 3">
            <a:extLst>
              <a:ext uri="{FF2B5EF4-FFF2-40B4-BE49-F238E27FC236}">
                <a16:creationId xmlns:a16="http://schemas.microsoft.com/office/drawing/2014/main" id="{E8F81F90-5B75-5045-955A-404A296E8130}"/>
              </a:ext>
            </a:extLst>
          </p:cNvPr>
          <p:cNvSpPr txBox="1"/>
          <p:nvPr/>
        </p:nvSpPr>
        <p:spPr>
          <a:xfrm>
            <a:off x="3186545" y="5609749"/>
            <a:ext cx="8659091" cy="523220"/>
          </a:xfrm>
          <a:prstGeom prst="rect">
            <a:avLst/>
          </a:prstGeom>
          <a:noFill/>
        </p:spPr>
        <p:txBody>
          <a:bodyPr wrap="square" rtlCol="0">
            <a:spAutoFit/>
          </a:bodyPr>
          <a:lstStyle/>
          <a:p>
            <a:r>
              <a:rPr lang="nl-NL" sz="2800" b="1">
                <a:solidFill>
                  <a:srgbClr val="0070C0"/>
                </a:solidFill>
              </a:rPr>
              <a:t>Registratie op de gemeente in het bevolkingsregister</a:t>
            </a:r>
          </a:p>
        </p:txBody>
      </p:sp>
      <p:cxnSp>
        <p:nvCxnSpPr>
          <p:cNvPr id="6" name="Rechte verbindingslijn 5">
            <a:extLst>
              <a:ext uri="{FF2B5EF4-FFF2-40B4-BE49-F238E27FC236}">
                <a16:creationId xmlns:a16="http://schemas.microsoft.com/office/drawing/2014/main" id="{7F520085-02F1-DD44-81AC-DA3B0C61349E}"/>
              </a:ext>
            </a:extLst>
          </p:cNvPr>
          <p:cNvCxnSpPr>
            <a:cxnSpLocks/>
          </p:cNvCxnSpPr>
          <p:nvPr/>
        </p:nvCxnSpPr>
        <p:spPr>
          <a:xfrm>
            <a:off x="2632364" y="5354046"/>
            <a:ext cx="13854" cy="5173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27EEC107-ACF9-5540-B432-0C8C1B6EE11E}"/>
              </a:ext>
            </a:extLst>
          </p:cNvPr>
          <p:cNvCxnSpPr>
            <a:endCxn id="4" idx="1"/>
          </p:cNvCxnSpPr>
          <p:nvPr/>
        </p:nvCxnSpPr>
        <p:spPr>
          <a:xfrm>
            <a:off x="2646218" y="5871359"/>
            <a:ext cx="54032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8078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EF108-6D9C-2440-B21F-BEB99E599E8D}"/>
              </a:ext>
            </a:extLst>
          </p:cNvPr>
          <p:cNvSpPr>
            <a:spLocks noGrp="1"/>
          </p:cNvSpPr>
          <p:nvPr>
            <p:ph type="title"/>
          </p:nvPr>
        </p:nvSpPr>
        <p:spPr>
          <a:xfrm>
            <a:off x="1929502" y="497858"/>
            <a:ext cx="10057451" cy="571045"/>
          </a:xfrm>
        </p:spPr>
        <p:txBody>
          <a:bodyPr>
            <a:normAutofit fontScale="90000"/>
          </a:bodyPr>
          <a:lstStyle/>
          <a:p>
            <a:pPr algn="ctr"/>
            <a:r>
              <a:rPr lang="nl-BE" sz="3200" b="1" dirty="0">
                <a:solidFill>
                  <a:schemeClr val="tx2"/>
                </a:solidFill>
                <a:latin typeface="Gill Sans MT" panose="020B0502020104020203" pitchFamily="34" charset="77"/>
              </a:rPr>
              <a:t>Verklaring orgaan-, weefsel-, en celdonatie (1986 - 2020)</a:t>
            </a:r>
          </a:p>
        </p:txBody>
      </p:sp>
      <p:sp>
        <p:nvSpPr>
          <p:cNvPr id="3" name="Tekstvak 2">
            <a:extLst>
              <a:ext uri="{FF2B5EF4-FFF2-40B4-BE49-F238E27FC236}">
                <a16:creationId xmlns:a16="http://schemas.microsoft.com/office/drawing/2014/main" id="{52C9274B-80CA-4341-9263-3DAD27663C9D}"/>
              </a:ext>
            </a:extLst>
          </p:cNvPr>
          <p:cNvSpPr txBox="1"/>
          <p:nvPr/>
        </p:nvSpPr>
        <p:spPr>
          <a:xfrm>
            <a:off x="2105890" y="1301184"/>
            <a:ext cx="10086109" cy="5324535"/>
          </a:xfrm>
          <a:prstGeom prst="rect">
            <a:avLst/>
          </a:prstGeom>
          <a:noFill/>
        </p:spPr>
        <p:txBody>
          <a:bodyPr wrap="square" rtlCol="0">
            <a:spAutoFit/>
          </a:bodyPr>
          <a:lstStyle/>
          <a:p>
            <a:r>
              <a:rPr lang="nl-BE" sz="2600" dirty="0">
                <a:solidFill>
                  <a:schemeClr val="tx1">
                    <a:lumMod val="65000"/>
                    <a:lumOff val="35000"/>
                  </a:schemeClr>
                </a:solidFill>
                <a:latin typeface="Gill Sans MT" panose="020B0502020104020203" pitchFamily="34" charset="77"/>
              </a:rPr>
              <a:t>De wet orgaandonatie hanteert het principe van de </a:t>
            </a:r>
            <a:r>
              <a:rPr lang="nl-BE" sz="2600" b="1" dirty="0">
                <a:solidFill>
                  <a:srgbClr val="0070C0"/>
                </a:solidFill>
                <a:latin typeface="Gill Sans MT" panose="020B0502020104020203" pitchFamily="34" charset="77"/>
              </a:rPr>
              <a:t>veronderstelde toestemming </a:t>
            </a:r>
            <a:r>
              <a:rPr lang="nl-BE" sz="2600" dirty="0">
                <a:solidFill>
                  <a:schemeClr val="tx1">
                    <a:lumMod val="65000"/>
                    <a:lumOff val="35000"/>
                  </a:schemeClr>
                </a:solidFill>
                <a:latin typeface="Gill Sans MT" panose="020B0502020104020203" pitchFamily="34" charset="77"/>
              </a:rPr>
              <a:t>tenzij </a:t>
            </a:r>
            <a:r>
              <a:rPr lang="nl-BE" sz="2600" b="1" dirty="0">
                <a:solidFill>
                  <a:srgbClr val="0070C0"/>
                </a:solidFill>
                <a:latin typeface="Gill Sans MT" panose="020B0502020104020203" pitchFamily="34" charset="77"/>
              </a:rPr>
              <a:t>officieel verzet</a:t>
            </a:r>
            <a:r>
              <a:rPr lang="nl-BE" sz="2600" dirty="0">
                <a:solidFill>
                  <a:schemeClr val="tx1">
                    <a:lumMod val="65000"/>
                    <a:lumOff val="35000"/>
                  </a:schemeClr>
                </a:solidFill>
                <a:latin typeface="Gill Sans MT" panose="020B0502020104020203" pitchFamily="34" charset="77"/>
              </a:rPr>
              <a:t> is aangetekend.</a:t>
            </a:r>
          </a:p>
          <a:p>
            <a:endParaRPr lang="nl-NL" sz="2600" dirty="0">
              <a:solidFill>
                <a:schemeClr val="tx1">
                  <a:lumMod val="65000"/>
                  <a:lumOff val="35000"/>
                </a:schemeClr>
              </a:solidFill>
              <a:latin typeface="Gill Sans MT" panose="020B0502020104020203" pitchFamily="34" charset="0"/>
            </a:endParaRPr>
          </a:p>
          <a:p>
            <a:r>
              <a:rPr lang="nl-NL" sz="2600" dirty="0">
                <a:solidFill>
                  <a:schemeClr val="tx1">
                    <a:lumMod val="65000"/>
                    <a:lumOff val="35000"/>
                  </a:schemeClr>
                </a:solidFill>
                <a:latin typeface="Gill Sans MT" panose="020B0502020104020203" pitchFamily="34" charset="0"/>
              </a:rPr>
              <a:t>Wilsverklaring = bepaling </a:t>
            </a:r>
            <a:r>
              <a:rPr lang="nl-NL" sz="2600" b="1" dirty="0">
                <a:solidFill>
                  <a:srgbClr val="0070C0"/>
                </a:solidFill>
                <a:latin typeface="Gill Sans MT" panose="020B0502020104020203" pitchFamily="34" charset="0"/>
              </a:rPr>
              <a:t>welk lichaamsmateriaal </a:t>
            </a:r>
            <a:r>
              <a:rPr lang="nl-NL" sz="2600" dirty="0">
                <a:solidFill>
                  <a:schemeClr val="tx1">
                    <a:lumMod val="65000"/>
                    <a:lumOff val="35000"/>
                  </a:schemeClr>
                </a:solidFill>
                <a:latin typeface="Gill Sans MT" panose="020B0502020104020203" pitchFamily="34" charset="0"/>
              </a:rPr>
              <a:t>je wil doneren</a:t>
            </a:r>
            <a:r>
              <a:rPr lang="nl-NL" sz="2600" dirty="0">
                <a:solidFill>
                  <a:srgbClr val="0070C0"/>
                </a:solidFill>
                <a:latin typeface="Gill Sans MT" panose="020B0502020104020203" pitchFamily="34" charset="0"/>
              </a:rPr>
              <a:t>.</a:t>
            </a:r>
            <a:br>
              <a:rPr lang="nl-NL" sz="2600" dirty="0">
                <a:solidFill>
                  <a:srgbClr val="0070C0"/>
                </a:solidFill>
                <a:latin typeface="Gill Sans MT" panose="020B0502020104020203" pitchFamily="34" charset="0"/>
              </a:rPr>
            </a:br>
            <a:r>
              <a:rPr lang="nl-NL" sz="2600" b="1" dirty="0">
                <a:solidFill>
                  <a:srgbClr val="0070C0"/>
                </a:solidFill>
                <a:latin typeface="Gill Sans MT" panose="020B0502020104020203" pitchFamily="34" charset="0"/>
              </a:rPr>
              <a:t>4</a:t>
            </a:r>
            <a:r>
              <a:rPr lang="nl-NL" sz="2600" dirty="0">
                <a:solidFill>
                  <a:schemeClr val="tx2"/>
                </a:solidFill>
                <a:latin typeface="Gill Sans MT" panose="020B0502020104020203" pitchFamily="34" charset="0"/>
              </a:rPr>
              <a:t> </a:t>
            </a:r>
            <a:r>
              <a:rPr lang="nl-NL" sz="2600" b="1" dirty="0">
                <a:solidFill>
                  <a:srgbClr val="0070C0"/>
                </a:solidFill>
                <a:latin typeface="Gill Sans MT" panose="020B0502020104020203" pitchFamily="34" charset="0"/>
              </a:rPr>
              <a:t>vormen van donatie</a:t>
            </a:r>
            <a:r>
              <a:rPr lang="nl-NL" sz="2600" dirty="0">
                <a:solidFill>
                  <a:schemeClr val="tx2"/>
                </a:solidFill>
                <a:latin typeface="Gill Sans MT" panose="020B0502020104020203" pitchFamily="34" charset="0"/>
              </a:rPr>
              <a:t>: </a:t>
            </a:r>
          </a:p>
          <a:p>
            <a:pPr lvl="1"/>
            <a:r>
              <a:rPr lang="nl-NL" sz="2400" dirty="0">
                <a:solidFill>
                  <a:schemeClr val="tx2"/>
                </a:solidFill>
                <a:latin typeface="Gill Sans MT" panose="020B0502020104020203" pitchFamily="34" charset="0"/>
              </a:rPr>
              <a:t>1. Organen voor transplantatie. (nier, hart, longen etc.)</a:t>
            </a:r>
          </a:p>
          <a:p>
            <a:pPr lvl="1"/>
            <a:r>
              <a:rPr lang="nl-NL" sz="2400" dirty="0">
                <a:solidFill>
                  <a:schemeClr val="tx2"/>
                </a:solidFill>
                <a:latin typeface="Gill Sans MT" panose="020B0502020104020203" pitchFamily="34" charset="0"/>
              </a:rPr>
              <a:t>2. Cellen en weefsels voor transplantatie (cornea, huid, hartkleppen).</a:t>
            </a:r>
          </a:p>
          <a:p>
            <a:pPr lvl="1"/>
            <a:r>
              <a:rPr lang="nl-NL" sz="2400" dirty="0">
                <a:solidFill>
                  <a:schemeClr val="tx2"/>
                </a:solidFill>
                <a:latin typeface="Gill Sans MT" panose="020B0502020104020203" pitchFamily="34" charset="0"/>
              </a:rPr>
              <a:t>3. Menselijk lichaamsmateriaal voor het vervaardigen van geneesmiddelen. 4. Menselijk lichaamsmateriaal voor wetenschappelijk onderzoek.</a:t>
            </a:r>
          </a:p>
          <a:p>
            <a:r>
              <a:rPr lang="nl-NL" sz="2400" b="1" dirty="0">
                <a:solidFill>
                  <a:srgbClr val="0070C0"/>
                </a:solidFill>
                <a:latin typeface="Gill Sans MT" panose="020B0502020104020203" pitchFamily="34" charset="0"/>
              </a:rPr>
              <a:t>3</a:t>
            </a:r>
            <a:r>
              <a:rPr lang="nl-NL" sz="2400" dirty="0">
                <a:solidFill>
                  <a:schemeClr val="tx2"/>
                </a:solidFill>
                <a:latin typeface="Gill Sans MT" panose="020B0502020104020203" pitchFamily="34" charset="0"/>
              </a:rPr>
              <a:t> </a:t>
            </a:r>
            <a:r>
              <a:rPr lang="nl-NL" sz="2400" b="1" dirty="0">
                <a:solidFill>
                  <a:srgbClr val="0070C0"/>
                </a:solidFill>
                <a:latin typeface="Gill Sans MT" panose="020B0502020104020203" pitchFamily="34" charset="0"/>
              </a:rPr>
              <a:t>mogelijkhede</a:t>
            </a:r>
            <a:r>
              <a:rPr lang="nl-NL" sz="2400" dirty="0">
                <a:solidFill>
                  <a:srgbClr val="0070C0"/>
                </a:solidFill>
                <a:latin typeface="Gill Sans MT" panose="020B0502020104020203" pitchFamily="34" charset="0"/>
              </a:rPr>
              <a:t>n</a:t>
            </a:r>
            <a:r>
              <a:rPr lang="nl-NL" sz="2400" dirty="0">
                <a:solidFill>
                  <a:schemeClr val="tx2"/>
                </a:solidFill>
                <a:latin typeface="Gill Sans MT" panose="020B0502020104020203" pitchFamily="34" charset="0"/>
              </a:rPr>
              <a:t>:</a:t>
            </a:r>
            <a:endParaRPr lang="nl-BE" u="sng" dirty="0">
              <a:solidFill>
                <a:schemeClr val="tx2"/>
              </a:solidFill>
              <a:latin typeface="Gill Sans MT" panose="020B0502020104020203" pitchFamily="34" charset="0"/>
            </a:endParaRPr>
          </a:p>
          <a:p>
            <a:pPr lvl="1"/>
            <a:r>
              <a:rPr lang="nl-NL" sz="2400" dirty="0">
                <a:solidFill>
                  <a:schemeClr val="tx2"/>
                </a:solidFill>
                <a:latin typeface="Gill Sans MT" panose="020B0502020104020203" pitchFamily="34" charset="0"/>
              </a:rPr>
              <a:t>Verzetten/Uitdrukkelijk toestemming geven</a:t>
            </a:r>
            <a:r>
              <a:rPr lang="nl-BE" sz="2400" dirty="0">
                <a:solidFill>
                  <a:schemeClr val="tx2"/>
                </a:solidFill>
                <a:latin typeface="Gill Sans MT" panose="020B0502020104020203" pitchFamily="34" charset="0"/>
              </a:rPr>
              <a:t>/</a:t>
            </a:r>
            <a:r>
              <a:rPr lang="nl-NL" sz="2400" dirty="0">
                <a:solidFill>
                  <a:schemeClr val="tx2"/>
                </a:solidFill>
                <a:latin typeface="Gill Sans MT" panose="020B0502020104020203" pitchFamily="34" charset="0"/>
              </a:rPr>
              <a:t> Herroepen van toestemming.</a:t>
            </a:r>
          </a:p>
          <a:p>
            <a:r>
              <a:rPr lang="nl-NL" sz="2400" b="1" dirty="0">
                <a:solidFill>
                  <a:srgbClr val="0070C0"/>
                </a:solidFill>
                <a:latin typeface="Gill Sans MT" panose="020B0502020104020203" pitchFamily="34" charset="77"/>
              </a:rPr>
              <a:t>Registratie:</a:t>
            </a:r>
          </a:p>
          <a:p>
            <a:pPr marL="285750" indent="-285750">
              <a:buFont typeface="Systeemlettertype regulier"/>
              <a:buChar char="-"/>
            </a:pPr>
            <a:r>
              <a:rPr lang="nl-NL" sz="2400" dirty="0">
                <a:solidFill>
                  <a:schemeClr val="tx2"/>
                </a:solidFill>
                <a:latin typeface="Gill Sans MT" panose="020B0502020104020203" pitchFamily="34" charset="77"/>
              </a:rPr>
              <a:t>Via huisarts, gemeente of via </a:t>
            </a:r>
            <a:r>
              <a:rPr lang="nl-BE" sz="2400" dirty="0">
                <a:latin typeface="Gill Sans MT" panose="020B0502020104020203" pitchFamily="34" charset="77"/>
              </a:rPr>
              <a:t>www.mijngezondheid.belgie.be</a:t>
            </a:r>
            <a:endParaRPr lang="nl-NL" sz="2400" dirty="0">
              <a:solidFill>
                <a:schemeClr val="tx2"/>
              </a:solidFill>
              <a:latin typeface="Gill Sans MT" panose="020B0502020104020203" pitchFamily="34" charset="77"/>
            </a:endParaRPr>
          </a:p>
          <a:p>
            <a:pPr lvl="1"/>
            <a:endParaRPr lang="nl-NL" dirty="0">
              <a:solidFill>
                <a:schemeClr val="tx2"/>
              </a:solidFill>
              <a:latin typeface="Gill Sans MT" panose="020B0502020104020203" pitchFamily="34" charset="0"/>
            </a:endParaRPr>
          </a:p>
        </p:txBody>
      </p:sp>
      <p:pic>
        <p:nvPicPr>
          <p:cNvPr id="4" name="Afbeelding 3">
            <a:extLst>
              <a:ext uri="{FF2B5EF4-FFF2-40B4-BE49-F238E27FC236}">
                <a16:creationId xmlns:a16="http://schemas.microsoft.com/office/drawing/2014/main" id="{8ADDA9C9-DB71-3C49-A520-C4AB08DCBB9A}"/>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181394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EE776-953D-E449-A8AA-3025B9692B52}"/>
              </a:ext>
            </a:extLst>
          </p:cNvPr>
          <p:cNvSpPr>
            <a:spLocks noGrp="1"/>
          </p:cNvSpPr>
          <p:nvPr>
            <p:ph type="title"/>
          </p:nvPr>
        </p:nvSpPr>
        <p:spPr>
          <a:xfrm>
            <a:off x="1929502" y="365125"/>
            <a:ext cx="10151662" cy="1325563"/>
          </a:xfrm>
        </p:spPr>
        <p:txBody>
          <a:bodyPr>
            <a:normAutofit/>
          </a:bodyPr>
          <a:lstStyle/>
          <a:p>
            <a:pPr algn="ctr"/>
            <a:r>
              <a:rPr lang="nl-BE" sz="4000">
                <a:solidFill>
                  <a:schemeClr val="tx2"/>
                </a:solidFill>
                <a:latin typeface="Gill Sans MT" panose="020B0502020104020203" pitchFamily="34" charset="77"/>
              </a:rPr>
              <a:t>Lichaam schenken aan de wetenschap</a:t>
            </a:r>
          </a:p>
        </p:txBody>
      </p:sp>
      <p:sp>
        <p:nvSpPr>
          <p:cNvPr id="3" name="Tijdelijke aanduiding voor tekst 2">
            <a:extLst>
              <a:ext uri="{FF2B5EF4-FFF2-40B4-BE49-F238E27FC236}">
                <a16:creationId xmlns:a16="http://schemas.microsoft.com/office/drawing/2014/main" id="{7DDB736D-EBA4-0346-9B42-5F7C107CAA85}"/>
              </a:ext>
            </a:extLst>
          </p:cNvPr>
          <p:cNvSpPr>
            <a:spLocks noGrp="1"/>
          </p:cNvSpPr>
          <p:nvPr>
            <p:ph type="body" idx="1"/>
          </p:nvPr>
        </p:nvSpPr>
        <p:spPr>
          <a:xfrm>
            <a:off x="2192738" y="1940069"/>
            <a:ext cx="9999262" cy="4351338"/>
          </a:xfrm>
        </p:spPr>
        <p:txBody>
          <a:bodyPr/>
          <a:lstStyle/>
          <a:p>
            <a:pPr marL="0" indent="0">
              <a:buNone/>
            </a:pPr>
            <a:r>
              <a:rPr lang="nl-BE">
                <a:solidFill>
                  <a:schemeClr val="tx2"/>
                </a:solidFill>
              </a:rPr>
              <a:t>Aangewezen om zich voorafgaand te informeren bij de desbetreffende universiteit. </a:t>
            </a:r>
          </a:p>
          <a:p>
            <a:pPr>
              <a:buFont typeface="Wingdings" pitchFamily="2" charset="2"/>
              <a:buChar char="q"/>
            </a:pPr>
            <a:r>
              <a:rPr lang="nl-BE">
                <a:solidFill>
                  <a:schemeClr val="tx2"/>
                </a:solidFill>
              </a:rPr>
              <a:t>Universiteit Leuven: </a:t>
            </a:r>
            <a:r>
              <a:rPr lang="nl-BE">
                <a:solidFill>
                  <a:schemeClr val="tx2"/>
                </a:solidFill>
                <a:hlinkClick r:id="rId2"/>
              </a:rPr>
              <a:t>www.med.kuleuven.be/anatomie</a:t>
            </a:r>
            <a:endParaRPr lang="nl-BE">
              <a:solidFill>
                <a:schemeClr val="tx2"/>
              </a:solidFill>
            </a:endParaRPr>
          </a:p>
          <a:p>
            <a:pPr>
              <a:buFont typeface="Wingdings" pitchFamily="2" charset="2"/>
              <a:buChar char="q"/>
            </a:pPr>
            <a:r>
              <a:rPr lang="nl-BE">
                <a:solidFill>
                  <a:schemeClr val="tx2"/>
                </a:solidFill>
              </a:rPr>
              <a:t>Universiteit Hasselt: </a:t>
            </a:r>
            <a:r>
              <a:rPr lang="nl-BE">
                <a:solidFill>
                  <a:schemeClr val="tx2"/>
                </a:solidFill>
                <a:hlinkClick r:id="rId3"/>
              </a:rPr>
              <a:t>info@uhasselt.be</a:t>
            </a:r>
            <a:endParaRPr lang="nl-BE">
              <a:solidFill>
                <a:schemeClr val="tx2"/>
              </a:solidFill>
            </a:endParaRPr>
          </a:p>
          <a:p>
            <a:pPr>
              <a:buFont typeface="Wingdings" pitchFamily="2" charset="2"/>
              <a:buChar char="q"/>
            </a:pPr>
            <a:r>
              <a:rPr lang="nl-BE">
                <a:solidFill>
                  <a:schemeClr val="tx2"/>
                </a:solidFill>
              </a:rPr>
              <a:t>Universiteit Antwerpen: </a:t>
            </a:r>
            <a:r>
              <a:rPr lang="nl-BE">
                <a:solidFill>
                  <a:schemeClr val="tx2"/>
                </a:solidFill>
                <a:hlinkClick r:id="rId4"/>
              </a:rPr>
              <a:t>www.uaz.ac.be/lichaamsafstand</a:t>
            </a:r>
            <a:endParaRPr lang="nl-BE">
              <a:solidFill>
                <a:schemeClr val="tx2"/>
              </a:solidFill>
            </a:endParaRPr>
          </a:p>
          <a:p>
            <a:pPr>
              <a:buFont typeface="Wingdings" pitchFamily="2" charset="2"/>
              <a:buChar char="q"/>
            </a:pPr>
            <a:r>
              <a:rPr lang="nl-BE">
                <a:solidFill>
                  <a:schemeClr val="tx2"/>
                </a:solidFill>
              </a:rPr>
              <a:t>Universiteit Gent: </a:t>
            </a:r>
            <a:r>
              <a:rPr lang="nl-BE">
                <a:solidFill>
                  <a:schemeClr val="tx2"/>
                </a:solidFill>
                <a:hlinkClick r:id="rId5"/>
              </a:rPr>
              <a:t>www.lichaamsafstand.ugent.be</a:t>
            </a:r>
            <a:endParaRPr lang="nl-BE">
              <a:solidFill>
                <a:schemeClr val="tx2"/>
              </a:solidFill>
            </a:endParaRPr>
          </a:p>
          <a:p>
            <a:pPr>
              <a:buFont typeface="Wingdings" pitchFamily="2" charset="2"/>
              <a:buChar char="q"/>
            </a:pPr>
            <a:r>
              <a:rPr lang="nl-BE">
                <a:solidFill>
                  <a:schemeClr val="tx2"/>
                </a:solidFill>
              </a:rPr>
              <a:t>Vrije Universiteit Brussel: </a:t>
            </a:r>
            <a:r>
              <a:rPr lang="nl-BE">
                <a:solidFill>
                  <a:schemeClr val="tx2"/>
                </a:solidFill>
                <a:hlinkClick r:id="rId6"/>
              </a:rPr>
              <a:t>www.vub.ac.be/EXAN/schenking_%20lichaam.htm</a:t>
            </a:r>
            <a:endParaRPr lang="nl-BE">
              <a:solidFill>
                <a:schemeClr val="tx2"/>
              </a:solidFill>
            </a:endParaRPr>
          </a:p>
        </p:txBody>
      </p:sp>
      <p:pic>
        <p:nvPicPr>
          <p:cNvPr id="4" name="Afbeelding 3">
            <a:extLst>
              <a:ext uri="{FF2B5EF4-FFF2-40B4-BE49-F238E27FC236}">
                <a16:creationId xmlns:a16="http://schemas.microsoft.com/office/drawing/2014/main" id="{A915F36E-CAD9-1642-9BB1-AD00B1E99C31}"/>
              </a:ext>
            </a:extLst>
          </p:cNvPr>
          <p:cNvPicPr>
            <a:picLocks noChangeAspect="1"/>
          </p:cNvPicPr>
          <p:nvPr/>
        </p:nvPicPr>
        <p:blipFill>
          <a:blip r:embed="rId7"/>
          <a:stretch>
            <a:fillRect/>
          </a:stretch>
        </p:blipFill>
        <p:spPr>
          <a:xfrm>
            <a:off x="0" y="0"/>
            <a:ext cx="1929502" cy="6858000"/>
          </a:xfrm>
          <a:prstGeom prst="rect">
            <a:avLst/>
          </a:prstGeom>
        </p:spPr>
      </p:pic>
    </p:spTree>
    <p:extLst>
      <p:ext uri="{BB962C8B-B14F-4D97-AF65-F5344CB8AC3E}">
        <p14:creationId xmlns:p14="http://schemas.microsoft.com/office/powerpoint/2010/main" val="146148460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10;&#10;Automatisch gegenereerde beschrijving">
            <a:extLst>
              <a:ext uri="{FF2B5EF4-FFF2-40B4-BE49-F238E27FC236}">
                <a16:creationId xmlns:a16="http://schemas.microsoft.com/office/drawing/2014/main" id="{47C8EF07-22D9-B267-1ACD-9A106C752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160" y="1288004"/>
            <a:ext cx="10203840" cy="4000570"/>
          </a:xfrm>
          <a:prstGeom prst="rect">
            <a:avLst/>
          </a:prstGeom>
        </p:spPr>
      </p:pic>
    </p:spTree>
    <p:extLst>
      <p:ext uri="{BB962C8B-B14F-4D97-AF65-F5344CB8AC3E}">
        <p14:creationId xmlns:p14="http://schemas.microsoft.com/office/powerpoint/2010/main" val="336581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DA73D8EB-14F8-614D-BA79-DEC913B0615A}"/>
              </a:ext>
            </a:extLst>
          </p:cNvPr>
          <p:cNvSpPr>
            <a:spLocks noGrp="1"/>
          </p:cNvSpPr>
          <p:nvPr>
            <p:ph type="subTitle" idx="1"/>
          </p:nvPr>
        </p:nvSpPr>
        <p:spPr>
          <a:xfrm>
            <a:off x="2289909" y="1238293"/>
            <a:ext cx="9517117" cy="5171609"/>
          </a:xfrm>
        </p:spPr>
        <p:txBody>
          <a:bodyPr>
            <a:normAutofit fontScale="92500" lnSpcReduction="20000"/>
          </a:bodyPr>
          <a:lstStyle/>
          <a:p>
            <a:pPr algn="l"/>
            <a:r>
              <a:rPr lang="nl-BE" sz="2800" b="1" dirty="0">
                <a:solidFill>
                  <a:schemeClr val="tx1">
                    <a:lumMod val="65000"/>
                    <a:lumOff val="35000"/>
                  </a:schemeClr>
                </a:solidFill>
                <a:effectLst/>
                <a:latin typeface="Gill Sans MT" panose="020B0502020104020203" pitchFamily="34" charset="77"/>
                <a:ea typeface="Times New Roman" panose="02020603050405020304" pitchFamily="18" charset="0"/>
              </a:rPr>
              <a:t>LEIF: 2003 </a:t>
            </a:r>
            <a:r>
              <a:rPr lang="nl-BE" sz="2800" dirty="0">
                <a:solidFill>
                  <a:schemeClr val="tx1">
                    <a:lumMod val="65000"/>
                    <a:lumOff val="35000"/>
                  </a:schemeClr>
                </a:solidFill>
                <a:latin typeface="Gill Sans MT" panose="020B0502020104020203" pitchFamily="34" charset="77"/>
              </a:rPr>
              <a:t>oprichting </a:t>
            </a:r>
            <a:r>
              <a:rPr lang="nl-BE" sz="2800" b="1" dirty="0">
                <a:solidFill>
                  <a:schemeClr val="tx1">
                    <a:lumMod val="65000"/>
                    <a:lumOff val="35000"/>
                  </a:schemeClr>
                </a:solidFill>
                <a:latin typeface="Gill Sans MT" panose="020B0502020104020203" pitchFamily="34" charset="77"/>
              </a:rPr>
              <a:t>LEIF</a:t>
            </a:r>
            <a:r>
              <a:rPr lang="nl-BE" sz="2800" dirty="0">
                <a:solidFill>
                  <a:schemeClr val="tx1">
                    <a:lumMod val="65000"/>
                    <a:lumOff val="35000"/>
                  </a:schemeClr>
                </a:solidFill>
                <a:latin typeface="Gill Sans MT" panose="020B0502020104020203" pitchFamily="34" charset="77"/>
              </a:rPr>
              <a:t> onder impuls van prof. Distelmans</a:t>
            </a:r>
            <a:r>
              <a:rPr lang="nl-BE" sz="2800" dirty="0">
                <a:solidFill>
                  <a:schemeClr val="tx2"/>
                </a:solidFill>
                <a:latin typeface="Gill Sans MT" panose="020B0502020104020203" pitchFamily="34" charset="77"/>
              </a:rPr>
              <a:t>.</a:t>
            </a:r>
            <a:br>
              <a:rPr lang="nl-BE" sz="2400" dirty="0">
                <a:solidFill>
                  <a:schemeClr val="tx2"/>
                </a:solidFill>
                <a:latin typeface="Gill Sans MT" panose="020B0502020104020203" pitchFamily="34" charset="77"/>
              </a:rPr>
            </a:br>
            <a:endParaRPr lang="nl-BE" sz="2400" b="1" dirty="0">
              <a:solidFill>
                <a:schemeClr val="tx2">
                  <a:lumMod val="65000"/>
                  <a:lumOff val="35000"/>
                </a:schemeClr>
              </a:solidFill>
              <a:effectLst/>
              <a:latin typeface="Gill Sans MT" panose="020B0502020104020203" pitchFamily="34" charset="77"/>
              <a:ea typeface="Times New Roman" panose="02020603050405020304" pitchFamily="18" charset="0"/>
            </a:endParaRPr>
          </a:p>
          <a:p>
            <a:pPr algn="l"/>
            <a:r>
              <a:rPr lang="nl-BE" sz="2800" b="1" dirty="0">
                <a:solidFill>
                  <a:schemeClr val="tx1">
                    <a:lumMod val="65000"/>
                    <a:lumOff val="35000"/>
                  </a:schemeClr>
                </a:solidFill>
                <a:effectLst/>
                <a:latin typeface="Gill Sans MT" panose="020B0502020104020203" pitchFamily="34" charset="77"/>
                <a:ea typeface="Times New Roman" panose="02020603050405020304" pitchFamily="18" charset="0"/>
              </a:rPr>
              <a:t>Redenen:</a:t>
            </a:r>
            <a:r>
              <a:rPr lang="nl-BE" sz="2800" dirty="0">
                <a:solidFill>
                  <a:schemeClr val="tx1">
                    <a:lumMod val="65000"/>
                    <a:lumOff val="35000"/>
                  </a:schemeClr>
                </a:solidFill>
                <a:effectLst/>
                <a:latin typeface="Gill Sans MT" panose="020B0502020104020203" pitchFamily="34" charset="77"/>
                <a:ea typeface="Times New Roman" panose="02020603050405020304" pitchFamily="18" charset="0"/>
              </a:rPr>
              <a:t> </a:t>
            </a:r>
          </a:p>
          <a:p>
            <a:pPr marL="742950" lvl="1" indent="-285750" algn="l">
              <a:buFont typeface="Systeemlettertype regulier"/>
              <a:buChar char="-"/>
            </a:pPr>
            <a:r>
              <a:rPr lang="nl-BE" sz="2800" dirty="0">
                <a:solidFill>
                  <a:schemeClr val="tx1">
                    <a:lumMod val="65000"/>
                    <a:lumOff val="35000"/>
                  </a:schemeClr>
                </a:solidFill>
                <a:effectLst/>
                <a:latin typeface="Gill Sans MT" panose="020B0502020104020203" pitchFamily="34" charset="77"/>
                <a:ea typeface="Times New Roman" panose="02020603050405020304" pitchFamily="18" charset="0"/>
              </a:rPr>
              <a:t>interpretatie wetten gezondheidszorg          zeer </a:t>
            </a:r>
            <a:r>
              <a:rPr lang="nl-BE" sz="2800" b="1" dirty="0">
                <a:solidFill>
                  <a:srgbClr val="C00000"/>
                </a:solidFill>
                <a:effectLst/>
                <a:latin typeface="Gill Sans MT" panose="020B0502020104020203" pitchFamily="34" charset="77"/>
                <a:ea typeface="Times New Roman" panose="02020603050405020304" pitchFamily="18" charset="0"/>
              </a:rPr>
              <a:t>complex.</a:t>
            </a:r>
            <a:r>
              <a:rPr lang="nl-BE" sz="2800" dirty="0">
                <a:solidFill>
                  <a:schemeClr val="tx1">
                    <a:lumMod val="65000"/>
                    <a:lumOff val="35000"/>
                  </a:schemeClr>
                </a:solidFill>
                <a:effectLst/>
                <a:latin typeface="Gill Sans MT" panose="020B0502020104020203" pitchFamily="34" charset="77"/>
                <a:ea typeface="Times New Roman" panose="02020603050405020304" pitchFamily="18" charset="0"/>
              </a:rPr>
              <a:t> </a:t>
            </a:r>
            <a:endParaRPr lang="nl-BE" sz="2800" dirty="0">
              <a:solidFill>
                <a:schemeClr val="tx1">
                  <a:lumMod val="65000"/>
                  <a:lumOff val="35000"/>
                </a:schemeClr>
              </a:solidFill>
              <a:latin typeface="Gill Sans MT" panose="020B0502020104020203" pitchFamily="34" charset="77"/>
              <a:ea typeface="Times New Roman" panose="02020603050405020304" pitchFamily="18" charset="0"/>
            </a:endParaRPr>
          </a:p>
          <a:p>
            <a:pPr marL="742950" lvl="1" indent="-285750" algn="l">
              <a:buFont typeface="Systeemlettertype regulier"/>
              <a:buChar char="-"/>
            </a:pPr>
            <a:r>
              <a:rPr lang="nl-BE" sz="2800" dirty="0">
                <a:solidFill>
                  <a:schemeClr val="tx1">
                    <a:lumMod val="65000"/>
                    <a:lumOff val="35000"/>
                  </a:schemeClr>
                </a:solidFill>
                <a:latin typeface="Gill Sans MT" panose="020B0502020104020203" pitchFamily="34" charset="77"/>
                <a:ea typeface="Times New Roman" panose="02020603050405020304" pitchFamily="18" charset="0"/>
              </a:rPr>
              <a:t>Vele zorgverleners          </a:t>
            </a:r>
            <a:r>
              <a:rPr lang="nl-BE" sz="2800" b="1" dirty="0">
                <a:solidFill>
                  <a:srgbClr val="C00000"/>
                </a:solidFill>
                <a:latin typeface="Gill Sans MT" panose="020B0502020104020203" pitchFamily="34" charset="77"/>
                <a:ea typeface="Times New Roman" panose="02020603050405020304" pitchFamily="18" charset="0"/>
              </a:rPr>
              <a:t>onvoldoende</a:t>
            </a:r>
            <a:r>
              <a:rPr lang="nl-BE" sz="2800" b="1" dirty="0">
                <a:solidFill>
                  <a:schemeClr val="tx1">
                    <a:lumMod val="65000"/>
                    <a:lumOff val="35000"/>
                  </a:schemeClr>
                </a:solidFill>
                <a:latin typeface="Gill Sans MT" panose="020B0502020104020203" pitchFamily="34" charset="77"/>
                <a:ea typeface="Times New Roman" panose="02020603050405020304" pitchFamily="18" charset="0"/>
              </a:rPr>
              <a:t> </a:t>
            </a:r>
            <a:r>
              <a:rPr lang="nl-BE" sz="2800" dirty="0">
                <a:solidFill>
                  <a:schemeClr val="tx1">
                    <a:lumMod val="65000"/>
                    <a:lumOff val="35000"/>
                  </a:schemeClr>
                </a:solidFill>
                <a:latin typeface="Gill Sans MT" panose="020B0502020104020203" pitchFamily="34" charset="77"/>
                <a:ea typeface="Times New Roman" panose="02020603050405020304" pitchFamily="18" charset="0"/>
              </a:rPr>
              <a:t>kennis.</a:t>
            </a:r>
            <a:r>
              <a:rPr lang="nl-BE" sz="2800" dirty="0">
                <a:solidFill>
                  <a:schemeClr val="tx1">
                    <a:lumMod val="65000"/>
                    <a:lumOff val="35000"/>
                  </a:schemeClr>
                </a:solidFill>
                <a:effectLst/>
                <a:latin typeface="Gill Sans MT" panose="020B0502020104020203" pitchFamily="34" charset="77"/>
                <a:ea typeface="Times New Roman" panose="02020603050405020304" pitchFamily="18" charset="0"/>
              </a:rPr>
              <a:t> </a:t>
            </a:r>
          </a:p>
          <a:p>
            <a:pPr marL="742950" lvl="1" indent="-285750" algn="l">
              <a:buFont typeface="Systeemlettertype regulier"/>
              <a:buChar char="-"/>
            </a:pPr>
            <a:r>
              <a:rPr lang="nl-BE" sz="2800" dirty="0">
                <a:solidFill>
                  <a:schemeClr val="tx1">
                    <a:lumMod val="65000"/>
                    <a:lumOff val="35000"/>
                  </a:schemeClr>
                </a:solidFill>
                <a:latin typeface="Gill Sans MT" panose="020B0502020104020203" pitchFamily="34" charset="77"/>
                <a:ea typeface="Times New Roman" panose="02020603050405020304" pitchFamily="18" charset="0"/>
              </a:rPr>
              <a:t>Burgers           </a:t>
            </a:r>
            <a:r>
              <a:rPr lang="nl-BE" sz="2800" b="1" dirty="0">
                <a:solidFill>
                  <a:srgbClr val="C00000"/>
                </a:solidFill>
                <a:latin typeface="Gill Sans MT" panose="020B0502020104020203" pitchFamily="34" charset="77"/>
                <a:ea typeface="Times New Roman" panose="02020603050405020304" pitchFamily="18" charset="0"/>
              </a:rPr>
              <a:t>onwetend</a:t>
            </a:r>
            <a:r>
              <a:rPr lang="nl-BE" sz="2800" dirty="0">
                <a:solidFill>
                  <a:schemeClr val="tx1">
                    <a:lumMod val="65000"/>
                    <a:lumOff val="35000"/>
                  </a:schemeClr>
                </a:solidFill>
                <a:latin typeface="Gill Sans MT" panose="020B0502020104020203" pitchFamily="34" charset="77"/>
                <a:ea typeface="Times New Roman" panose="02020603050405020304" pitchFamily="18" charset="0"/>
              </a:rPr>
              <a:t> over hun rechten en wilsverklaringen.</a:t>
            </a:r>
            <a:br>
              <a:rPr lang="nl-BE" sz="2600" dirty="0">
                <a:solidFill>
                  <a:srgbClr val="15103A"/>
                </a:solidFill>
                <a:latin typeface="Gill Sans MT" panose="020B0502020104020203" pitchFamily="34" charset="77"/>
                <a:ea typeface="Times New Roman" panose="02020603050405020304" pitchFamily="18" charset="0"/>
              </a:rPr>
            </a:br>
            <a:endParaRPr lang="nl-BE" sz="2600" dirty="0">
              <a:solidFill>
                <a:srgbClr val="15103A"/>
              </a:solidFill>
              <a:effectLst/>
              <a:latin typeface="Gill Sans MT" panose="020B0502020104020203" pitchFamily="34" charset="77"/>
              <a:ea typeface="Times New Roman" panose="02020603050405020304" pitchFamily="18" charset="0"/>
            </a:endParaRPr>
          </a:p>
          <a:p>
            <a:pPr algn="l"/>
            <a:r>
              <a:rPr lang="nl-BE" sz="2800" b="1" dirty="0">
                <a:solidFill>
                  <a:schemeClr val="tx1">
                    <a:lumMod val="65000"/>
                    <a:lumOff val="35000"/>
                  </a:schemeClr>
                </a:solidFill>
                <a:latin typeface="Gill Sans MT" panose="020B0502020104020203" pitchFamily="34" charset="77"/>
                <a:ea typeface="Times New Roman" panose="02020603050405020304" pitchFamily="18" charset="0"/>
              </a:rPr>
              <a:t>Nood aan opleiding</a:t>
            </a:r>
          </a:p>
          <a:p>
            <a:pPr marL="742950" lvl="1" indent="-285750" algn="l">
              <a:buFont typeface="Systeemlettertype regulier"/>
              <a:buChar char="-"/>
            </a:pPr>
            <a:r>
              <a:rPr lang="nl-BE" sz="2800" b="1" dirty="0">
                <a:solidFill>
                  <a:srgbClr val="0070C0"/>
                </a:solidFill>
                <a:effectLst/>
                <a:latin typeface="Gill Sans MT" panose="020B0502020104020203" pitchFamily="34" charset="77"/>
                <a:ea typeface="Times New Roman" panose="02020603050405020304" pitchFamily="18" charset="0"/>
              </a:rPr>
              <a:t>Artsen - LEIFartsen:</a:t>
            </a:r>
            <a:r>
              <a:rPr lang="nl-BE" sz="2800" b="1" dirty="0">
                <a:solidFill>
                  <a:schemeClr val="tx2"/>
                </a:solidFill>
                <a:effectLst/>
                <a:latin typeface="Gill Sans MT" panose="020B0502020104020203" pitchFamily="34" charset="77"/>
                <a:ea typeface="Times New Roman" panose="02020603050405020304" pitchFamily="18" charset="0"/>
              </a:rPr>
              <a:t> </a:t>
            </a:r>
            <a:r>
              <a:rPr lang="nl-BE" sz="2800" dirty="0">
                <a:solidFill>
                  <a:schemeClr val="tx2"/>
                </a:solidFill>
                <a:effectLst/>
                <a:latin typeface="Gill Sans MT" panose="020B0502020104020203" pitchFamily="34" charset="77"/>
                <a:ea typeface="Times New Roman" panose="02020603050405020304" pitchFamily="18" charset="0"/>
              </a:rPr>
              <a:t>kennis</a:t>
            </a:r>
            <a:r>
              <a:rPr lang="nl-BE" sz="2800" b="1" dirty="0">
                <a:solidFill>
                  <a:schemeClr val="tx2"/>
                </a:solidFill>
                <a:effectLst/>
                <a:latin typeface="Gill Sans MT" panose="020B0502020104020203" pitchFamily="34" charset="77"/>
                <a:ea typeface="Times New Roman" panose="02020603050405020304" pitchFamily="18" charset="0"/>
              </a:rPr>
              <a:t> </a:t>
            </a:r>
            <a:r>
              <a:rPr lang="nl-BE" sz="2800" dirty="0">
                <a:solidFill>
                  <a:srgbClr val="15103A"/>
                </a:solidFill>
                <a:effectLst/>
                <a:latin typeface="Gill Sans MT" panose="020B0502020104020203" pitchFamily="34" charset="77"/>
                <a:ea typeface="Times New Roman" panose="02020603050405020304" pitchFamily="18" charset="0"/>
              </a:rPr>
              <a:t>         </a:t>
            </a:r>
            <a:r>
              <a:rPr lang="nl-BE" sz="2800" b="1" dirty="0">
                <a:solidFill>
                  <a:srgbClr val="C00000"/>
                </a:solidFill>
                <a:effectLst/>
                <a:latin typeface="Gill Sans MT" panose="020B0502020104020203" pitchFamily="34" charset="77"/>
                <a:ea typeface="Times New Roman" panose="02020603050405020304" pitchFamily="18" charset="0"/>
              </a:rPr>
              <a:t>levenseindezorg</a:t>
            </a:r>
            <a:r>
              <a:rPr lang="nl-BE" sz="2800" dirty="0">
                <a:solidFill>
                  <a:srgbClr val="15103A"/>
                </a:solidFill>
                <a:effectLst/>
                <a:latin typeface="Gill Sans MT" panose="020B0502020104020203" pitchFamily="34" charset="77"/>
                <a:ea typeface="Times New Roman" panose="02020603050405020304" pitchFamily="18" charset="0"/>
              </a:rPr>
              <a:t>       (wetgeving + wilsverklaringen, palliatieve zorg</a:t>
            </a:r>
            <a:r>
              <a:rPr lang="nl-BE" sz="2800">
                <a:solidFill>
                  <a:srgbClr val="15103A"/>
                </a:solidFill>
                <a:effectLst/>
                <a:latin typeface="Gill Sans MT" panose="020B0502020104020203" pitchFamily="34" charset="77"/>
                <a:ea typeface="Times New Roman" panose="02020603050405020304" pitchFamily="18" charset="0"/>
              </a:rPr>
              <a:t>, toepassing </a:t>
            </a:r>
            <a:r>
              <a:rPr lang="nl-BE" sz="2800" dirty="0">
                <a:solidFill>
                  <a:srgbClr val="15103A"/>
                </a:solidFill>
                <a:effectLst/>
                <a:latin typeface="Gill Sans MT" panose="020B0502020104020203" pitchFamily="34" charset="77"/>
                <a:ea typeface="Times New Roman" panose="02020603050405020304" pitchFamily="18" charset="0"/>
              </a:rPr>
              <a:t>wet euthanasie etc.)</a:t>
            </a:r>
          </a:p>
          <a:p>
            <a:pPr marL="742950" lvl="1" indent="-285750" algn="l">
              <a:buFont typeface="Systeemlettertype regulier"/>
              <a:buChar char="-"/>
            </a:pPr>
            <a:r>
              <a:rPr lang="nl-BE" sz="2800" b="1" dirty="0">
                <a:solidFill>
                  <a:srgbClr val="0070C0"/>
                </a:solidFill>
                <a:effectLst/>
                <a:latin typeface="Gill Sans MT" panose="020B0502020104020203" pitchFamily="34" charset="77"/>
                <a:ea typeface="Times New Roman" panose="02020603050405020304" pitchFamily="18" charset="0"/>
              </a:rPr>
              <a:t>LEIFconsulenten: </a:t>
            </a:r>
            <a:r>
              <a:rPr lang="nl-BE" sz="2800" dirty="0">
                <a:solidFill>
                  <a:schemeClr val="tx2"/>
                </a:solidFill>
                <a:effectLst/>
                <a:latin typeface="Gill Sans MT" panose="020B0502020104020203" pitchFamily="34" charset="77"/>
                <a:ea typeface="Times New Roman" panose="02020603050405020304" pitchFamily="18" charset="0"/>
              </a:rPr>
              <a:t>informatie burgers          </a:t>
            </a:r>
            <a:r>
              <a:rPr lang="nl-BE" sz="2800" b="1" dirty="0">
                <a:solidFill>
                  <a:srgbClr val="0070C0"/>
                </a:solidFill>
                <a:effectLst/>
                <a:latin typeface="Gill Sans MT" panose="020B0502020104020203" pitchFamily="34" charset="77"/>
                <a:ea typeface="Times New Roman" panose="02020603050405020304" pitchFamily="18" charset="0"/>
              </a:rPr>
              <a:t>LEIFplan</a:t>
            </a:r>
            <a:endParaRPr lang="nl-BE" sz="2600" b="1" dirty="0">
              <a:solidFill>
                <a:schemeClr val="tx2">
                  <a:lumMod val="65000"/>
                  <a:lumOff val="35000"/>
                </a:schemeClr>
              </a:solidFill>
              <a:latin typeface="Gill Sans MT" panose="020B0502020104020203" pitchFamily="34" charset="77"/>
            </a:endParaRPr>
          </a:p>
          <a:p>
            <a:pPr algn="l">
              <a:lnSpc>
                <a:spcPct val="120000"/>
              </a:lnSpc>
            </a:pPr>
            <a:r>
              <a:rPr lang="nl-BE" sz="2800" b="1" dirty="0">
                <a:solidFill>
                  <a:schemeClr val="tx1">
                    <a:lumMod val="65000"/>
                    <a:lumOff val="35000"/>
                  </a:schemeClr>
                </a:solidFill>
                <a:latin typeface="Gill Sans MT" panose="020B0502020104020203" pitchFamily="34" charset="77"/>
              </a:rPr>
              <a:t>2012: Oprichting LEIF West-Vlaanderen.                        	</a:t>
            </a:r>
            <a:r>
              <a:rPr lang="nl-BE" sz="2800" dirty="0">
                <a:solidFill>
                  <a:schemeClr val="tx1">
                    <a:lumMod val="65000"/>
                    <a:lumOff val="35000"/>
                  </a:schemeClr>
                </a:solidFill>
                <a:latin typeface="Gill Sans MT" panose="020B0502020104020203" pitchFamily="34" charset="77"/>
              </a:rPr>
              <a:t>(dhr. André Van Nieuwkerke/dr. Luc Proot)</a:t>
            </a:r>
            <a:endParaRPr lang="nl-BE" sz="2400" dirty="0">
              <a:solidFill>
                <a:schemeClr val="tx2">
                  <a:lumMod val="65000"/>
                  <a:lumOff val="35000"/>
                </a:schemeClr>
              </a:solidFill>
              <a:latin typeface="Gill Sans MT" panose="020B0502020104020203" pitchFamily="34" charset="77"/>
            </a:endParaRPr>
          </a:p>
          <a:p>
            <a:pPr lvl="1" algn="l"/>
            <a:endParaRPr lang="nl-BE" sz="2400" dirty="0">
              <a:solidFill>
                <a:schemeClr val="tx2"/>
              </a:solidFill>
              <a:latin typeface="+mn-lt"/>
            </a:endParaRPr>
          </a:p>
          <a:p>
            <a:pPr marL="742950" lvl="1" indent="-285750" algn="l">
              <a:buFont typeface="Systeemlettertype regulier"/>
              <a:buChar char="-"/>
            </a:pPr>
            <a:endParaRPr lang="nl-BE" sz="2400" dirty="0">
              <a:solidFill>
                <a:schemeClr val="tx2"/>
              </a:solidFill>
              <a:latin typeface="+mn-lt"/>
            </a:endParaRPr>
          </a:p>
        </p:txBody>
      </p:sp>
      <p:sp>
        <p:nvSpPr>
          <p:cNvPr id="8" name="Tekstvak 7">
            <a:extLst>
              <a:ext uri="{FF2B5EF4-FFF2-40B4-BE49-F238E27FC236}">
                <a16:creationId xmlns:a16="http://schemas.microsoft.com/office/drawing/2014/main" id="{BC87DECA-C2FC-F448-9E44-05D3A528E091}"/>
              </a:ext>
            </a:extLst>
          </p:cNvPr>
          <p:cNvSpPr txBox="1"/>
          <p:nvPr/>
        </p:nvSpPr>
        <p:spPr>
          <a:xfrm>
            <a:off x="1916793" y="300706"/>
            <a:ext cx="9890234" cy="646331"/>
          </a:xfrm>
          <a:prstGeom prst="rect">
            <a:avLst/>
          </a:prstGeom>
          <a:noFill/>
        </p:spPr>
        <p:txBody>
          <a:bodyPr wrap="square" rtlCol="0">
            <a:spAutoFit/>
          </a:bodyPr>
          <a:lstStyle/>
          <a:p>
            <a:pPr algn="ctr"/>
            <a:r>
              <a:rPr lang="nl-BE" sz="3600" b="1">
                <a:solidFill>
                  <a:schemeClr val="tx1">
                    <a:lumMod val="65000"/>
                    <a:lumOff val="35000"/>
                  </a:schemeClr>
                </a:solidFill>
              </a:rPr>
              <a:t>LEIF West-Vlaanderen (2012)</a:t>
            </a:r>
          </a:p>
        </p:txBody>
      </p:sp>
      <p:cxnSp>
        <p:nvCxnSpPr>
          <p:cNvPr id="3" name="Rechte verbindingslijn met pijl 2">
            <a:extLst>
              <a:ext uri="{FF2B5EF4-FFF2-40B4-BE49-F238E27FC236}">
                <a16:creationId xmlns:a16="http://schemas.microsoft.com/office/drawing/2014/main" id="{73621CB1-5032-FE03-46D1-DA1A864E4253}"/>
              </a:ext>
            </a:extLst>
          </p:cNvPr>
          <p:cNvCxnSpPr>
            <a:cxnSpLocks/>
          </p:cNvCxnSpPr>
          <p:nvPr/>
        </p:nvCxnSpPr>
        <p:spPr>
          <a:xfrm>
            <a:off x="4332251" y="3068116"/>
            <a:ext cx="66874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A8FFE694-FE85-EE77-B7B5-E2A60881BB0E}"/>
              </a:ext>
            </a:extLst>
          </p:cNvPr>
          <p:cNvCxnSpPr>
            <a:cxnSpLocks/>
          </p:cNvCxnSpPr>
          <p:nvPr/>
        </p:nvCxnSpPr>
        <p:spPr>
          <a:xfrm>
            <a:off x="8213382" y="2405807"/>
            <a:ext cx="66874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D1F3CD69-AABD-4252-A15A-5D0D82BE9AA3}"/>
              </a:ext>
            </a:extLst>
          </p:cNvPr>
          <p:cNvCxnSpPr>
            <a:cxnSpLocks/>
          </p:cNvCxnSpPr>
          <p:nvPr/>
        </p:nvCxnSpPr>
        <p:spPr>
          <a:xfrm>
            <a:off x="5693701" y="2750560"/>
            <a:ext cx="66874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7A429BB7-C6B1-548C-BCC3-35055070BFF1}"/>
              </a:ext>
            </a:extLst>
          </p:cNvPr>
          <p:cNvCxnSpPr>
            <a:cxnSpLocks/>
          </p:cNvCxnSpPr>
          <p:nvPr/>
        </p:nvCxnSpPr>
        <p:spPr>
          <a:xfrm>
            <a:off x="7285457" y="4351555"/>
            <a:ext cx="61768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5DC2994E-1C35-68CD-1EFA-6BA357CCD3CE}"/>
              </a:ext>
            </a:extLst>
          </p:cNvPr>
          <p:cNvCxnSpPr>
            <a:cxnSpLocks/>
          </p:cNvCxnSpPr>
          <p:nvPr/>
        </p:nvCxnSpPr>
        <p:spPr>
          <a:xfrm>
            <a:off x="8483133" y="5229731"/>
            <a:ext cx="66874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7F93ADD5-F8D4-F6B1-1F7F-868F41CBEF0F}"/>
              </a:ext>
            </a:extLst>
          </p:cNvPr>
          <p:cNvPicPr>
            <a:picLocks noChangeAspect="1"/>
          </p:cNvPicPr>
          <p:nvPr/>
        </p:nvPicPr>
        <p:blipFill>
          <a:blip r:embed="rId3"/>
          <a:stretch>
            <a:fillRect/>
          </a:stretch>
        </p:blipFill>
        <p:spPr>
          <a:xfrm>
            <a:off x="0" y="8467"/>
            <a:ext cx="1663700" cy="6858000"/>
          </a:xfrm>
          <a:prstGeom prst="rect">
            <a:avLst/>
          </a:prstGeom>
        </p:spPr>
      </p:pic>
      <p:pic>
        <p:nvPicPr>
          <p:cNvPr id="4" name="Afbeelding 3">
            <a:extLst>
              <a:ext uri="{FF2B5EF4-FFF2-40B4-BE49-F238E27FC236}">
                <a16:creationId xmlns:a16="http://schemas.microsoft.com/office/drawing/2014/main" id="{AE2E6090-ADE4-1257-E8DE-726CF19243AF}"/>
              </a:ext>
            </a:extLst>
          </p:cNvPr>
          <p:cNvPicPr>
            <a:picLocks noChangeAspect="1"/>
          </p:cNvPicPr>
          <p:nvPr/>
        </p:nvPicPr>
        <p:blipFill>
          <a:blip r:embed="rId4"/>
          <a:stretch>
            <a:fillRect/>
          </a:stretch>
        </p:blipFill>
        <p:spPr>
          <a:xfrm>
            <a:off x="0" y="0"/>
            <a:ext cx="1929502" cy="6858000"/>
          </a:xfrm>
          <a:prstGeom prst="rect">
            <a:avLst/>
          </a:prstGeom>
        </p:spPr>
      </p:pic>
    </p:spTree>
    <p:extLst>
      <p:ext uri="{BB962C8B-B14F-4D97-AF65-F5344CB8AC3E}">
        <p14:creationId xmlns:p14="http://schemas.microsoft.com/office/powerpoint/2010/main" val="1678331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DA73D8EB-14F8-614D-BA79-DEC913B0615A}"/>
              </a:ext>
            </a:extLst>
          </p:cNvPr>
          <p:cNvSpPr>
            <a:spLocks noGrp="1"/>
          </p:cNvSpPr>
          <p:nvPr>
            <p:ph type="subTitle" idx="1"/>
          </p:nvPr>
        </p:nvSpPr>
        <p:spPr>
          <a:xfrm>
            <a:off x="2086933" y="1247173"/>
            <a:ext cx="4868050" cy="4994525"/>
          </a:xfrm>
        </p:spPr>
        <p:txBody>
          <a:bodyPr>
            <a:normAutofit/>
          </a:bodyPr>
          <a:lstStyle/>
          <a:p>
            <a:pPr marL="285750" indent="-285750" algn="l">
              <a:buFont typeface="Systeemlettertype regulier"/>
              <a:buChar char="-"/>
            </a:pPr>
            <a:r>
              <a:rPr lang="nl-BE" sz="2800" b="1" dirty="0">
                <a:solidFill>
                  <a:srgbClr val="0070C0"/>
                </a:solidFill>
                <a:effectLst/>
                <a:latin typeface="Gill Sans MT" panose="020B0502020104020203" pitchFamily="34" charset="77"/>
                <a:ea typeface="Times New Roman" panose="02020603050405020304" pitchFamily="18" charset="0"/>
              </a:rPr>
              <a:t>Informatie van de burgers                </a:t>
            </a:r>
          </a:p>
          <a:p>
            <a:pPr marL="742950" lvl="1" indent="-285750" algn="l">
              <a:buFont typeface="Systeemlettertype regulier"/>
              <a:buChar char="-"/>
            </a:pPr>
            <a:r>
              <a:rPr lang="nl-BE" sz="2400" b="1" dirty="0">
                <a:solidFill>
                  <a:schemeClr val="tx1">
                    <a:lumMod val="65000"/>
                    <a:lumOff val="35000"/>
                  </a:schemeClr>
                </a:solidFill>
                <a:latin typeface="Gill Sans MT" panose="020B0502020104020203" pitchFamily="34" charset="77"/>
                <a:ea typeface="Times New Roman" panose="02020603050405020304" pitchFamily="18" charset="0"/>
              </a:rPr>
              <a:t>Voordrachten en presentaties (&gt;30.000p)</a:t>
            </a:r>
            <a:r>
              <a:rPr lang="nl-BE" sz="2400" dirty="0">
                <a:solidFill>
                  <a:schemeClr val="tx1">
                    <a:lumMod val="65000"/>
                    <a:lumOff val="35000"/>
                  </a:schemeClr>
                </a:solidFill>
                <a:latin typeface="Gill Sans MT" panose="020B0502020104020203" pitchFamily="34" charset="77"/>
                <a:ea typeface="Times New Roman" panose="02020603050405020304" pitchFamily="18" charset="0"/>
              </a:rPr>
              <a:t>:</a:t>
            </a:r>
          </a:p>
          <a:p>
            <a:pPr marL="1200150" lvl="2" indent="-285750" algn="l">
              <a:buFont typeface="Systeemlettertype regulier"/>
              <a:buChar char="-"/>
            </a:pPr>
            <a:r>
              <a:rPr lang="nl-BE" sz="2400" dirty="0">
                <a:solidFill>
                  <a:schemeClr val="tx1">
                    <a:lumMod val="65000"/>
                    <a:lumOff val="35000"/>
                  </a:schemeClr>
                </a:solidFill>
                <a:latin typeface="Gill Sans MT" panose="020B0502020104020203" pitchFamily="34" charset="77"/>
                <a:ea typeface="Times New Roman" panose="02020603050405020304" pitchFamily="18" charset="0"/>
              </a:rPr>
              <a:t>In opdracht van gemeenten, organisaties of zelfingericht </a:t>
            </a:r>
          </a:p>
          <a:p>
            <a:pPr marL="742950" lvl="1" indent="-285750" algn="l">
              <a:buFont typeface="Systeemlettertype regulier"/>
              <a:buChar char="-"/>
            </a:pPr>
            <a:r>
              <a:rPr lang="nl-BE" sz="2400" b="1" dirty="0">
                <a:solidFill>
                  <a:schemeClr val="tx1">
                    <a:lumMod val="65000"/>
                    <a:lumOff val="35000"/>
                  </a:schemeClr>
                </a:solidFill>
                <a:latin typeface="Gill Sans MT" panose="020B0502020104020203" pitchFamily="34" charset="77"/>
              </a:rPr>
              <a:t>Consultatie in de LEIFpunten en de Huizen van de Mens</a:t>
            </a:r>
            <a:r>
              <a:rPr lang="nl-BE" sz="2400" dirty="0">
                <a:solidFill>
                  <a:schemeClr val="tx1">
                    <a:lumMod val="65000"/>
                    <a:lumOff val="35000"/>
                  </a:schemeClr>
                </a:solidFill>
                <a:latin typeface="Gill Sans MT" panose="020B0502020104020203" pitchFamily="34" charset="77"/>
              </a:rPr>
              <a:t>: </a:t>
            </a:r>
          </a:p>
          <a:p>
            <a:pPr marL="1200150" lvl="2" indent="-285750" algn="l">
              <a:buFont typeface="Systeemlettertype regulier"/>
              <a:buChar char="-"/>
            </a:pPr>
            <a:r>
              <a:rPr lang="nl-BE" sz="2400" dirty="0">
                <a:solidFill>
                  <a:schemeClr val="tx1">
                    <a:lumMod val="65000"/>
                    <a:lumOff val="35000"/>
                  </a:schemeClr>
                </a:solidFill>
                <a:latin typeface="Gill Sans MT" panose="020B0502020104020203" pitchFamily="34" charset="77"/>
              </a:rPr>
              <a:t>Info en hulp invullen van LEIFplan (&gt;8.000p)</a:t>
            </a:r>
            <a:r>
              <a:rPr lang="nl-BE" sz="2400" b="1" dirty="0">
                <a:solidFill>
                  <a:schemeClr val="tx1">
                    <a:lumMod val="65000"/>
                    <a:lumOff val="35000"/>
                  </a:schemeClr>
                </a:solidFill>
                <a:latin typeface="Gill Sans MT" panose="020B0502020104020203" pitchFamily="34" charset="77"/>
                <a:ea typeface="Times New Roman" panose="02020603050405020304" pitchFamily="18" charset="0"/>
              </a:rPr>
              <a:t> </a:t>
            </a:r>
          </a:p>
          <a:p>
            <a:pPr marL="742950" lvl="1" indent="-285750" algn="l">
              <a:buFont typeface="Systeemlettertype regulier"/>
              <a:buChar char="-"/>
            </a:pPr>
            <a:r>
              <a:rPr lang="nl-BE" sz="2400" b="1" dirty="0">
                <a:solidFill>
                  <a:schemeClr val="tx1">
                    <a:lumMod val="65000"/>
                    <a:lumOff val="35000"/>
                  </a:schemeClr>
                </a:solidFill>
                <a:latin typeface="Gill Sans MT" panose="020B0502020104020203" pitchFamily="34" charset="77"/>
                <a:ea typeface="Times New Roman" panose="02020603050405020304" pitchFamily="18" charset="0"/>
              </a:rPr>
              <a:t>Opleiding</a:t>
            </a:r>
            <a:r>
              <a:rPr lang="nl-BE" sz="2400" b="1" dirty="0">
                <a:solidFill>
                  <a:schemeClr val="tx1">
                    <a:lumMod val="65000"/>
                    <a:lumOff val="35000"/>
                  </a:schemeClr>
                </a:solidFill>
                <a:effectLst/>
                <a:latin typeface="Gill Sans MT" panose="020B0502020104020203" pitchFamily="34" charset="77"/>
                <a:ea typeface="Times New Roman" panose="02020603050405020304" pitchFamily="18" charset="0"/>
              </a:rPr>
              <a:t> </a:t>
            </a:r>
            <a:r>
              <a:rPr lang="nl-BE" sz="2400" dirty="0">
                <a:solidFill>
                  <a:schemeClr val="tx1">
                    <a:lumMod val="65000"/>
                    <a:lumOff val="35000"/>
                  </a:schemeClr>
                </a:solidFill>
                <a:effectLst/>
                <a:latin typeface="Gill Sans MT" panose="020B0502020104020203" pitchFamily="34" charset="77"/>
                <a:ea typeface="Times New Roman" panose="02020603050405020304" pitchFamily="18" charset="0"/>
              </a:rPr>
              <a:t>gemeente ambtenaren (120p)</a:t>
            </a:r>
            <a:endParaRPr lang="nl-BE" sz="2400" dirty="0">
              <a:solidFill>
                <a:schemeClr val="tx1">
                  <a:lumMod val="65000"/>
                  <a:lumOff val="35000"/>
                </a:schemeClr>
              </a:solidFill>
              <a:latin typeface="Gill Sans MT" panose="020B0502020104020203" pitchFamily="34" charset="77"/>
            </a:endParaRPr>
          </a:p>
        </p:txBody>
      </p:sp>
      <p:sp>
        <p:nvSpPr>
          <p:cNvPr id="8" name="Tekstvak 7">
            <a:extLst>
              <a:ext uri="{FF2B5EF4-FFF2-40B4-BE49-F238E27FC236}">
                <a16:creationId xmlns:a16="http://schemas.microsoft.com/office/drawing/2014/main" id="{BC87DECA-C2FC-F448-9E44-05D3A528E091}"/>
              </a:ext>
            </a:extLst>
          </p:cNvPr>
          <p:cNvSpPr txBox="1"/>
          <p:nvPr/>
        </p:nvSpPr>
        <p:spPr>
          <a:xfrm>
            <a:off x="2643341" y="380775"/>
            <a:ext cx="9144000" cy="646331"/>
          </a:xfrm>
          <a:prstGeom prst="rect">
            <a:avLst/>
          </a:prstGeom>
          <a:noFill/>
        </p:spPr>
        <p:txBody>
          <a:bodyPr wrap="square" rtlCol="0">
            <a:spAutoFit/>
          </a:bodyPr>
          <a:lstStyle/>
          <a:p>
            <a:pPr algn="ctr"/>
            <a:r>
              <a:rPr lang="nl-BE" sz="3600" b="1" dirty="0">
                <a:solidFill>
                  <a:schemeClr val="tx2"/>
                </a:solidFill>
                <a:latin typeface="Gill Sans MT" panose="020B0502020104020203" pitchFamily="34" charset="77"/>
              </a:rPr>
              <a:t>LEIF  West-Vlaanderen</a:t>
            </a:r>
          </a:p>
        </p:txBody>
      </p:sp>
      <p:pic>
        <p:nvPicPr>
          <p:cNvPr id="2" name="Afbeelding 1">
            <a:extLst>
              <a:ext uri="{FF2B5EF4-FFF2-40B4-BE49-F238E27FC236}">
                <a16:creationId xmlns:a16="http://schemas.microsoft.com/office/drawing/2014/main" id="{82AD1E56-0FCA-8082-4F1F-A52E11ECBE1A}"/>
              </a:ext>
            </a:extLst>
          </p:cNvPr>
          <p:cNvPicPr>
            <a:picLocks noChangeAspect="1"/>
          </p:cNvPicPr>
          <p:nvPr/>
        </p:nvPicPr>
        <p:blipFill>
          <a:blip r:embed="rId3"/>
          <a:stretch>
            <a:fillRect/>
          </a:stretch>
        </p:blipFill>
        <p:spPr>
          <a:xfrm>
            <a:off x="7431632" y="914400"/>
            <a:ext cx="4760368" cy="6289964"/>
          </a:xfrm>
          <a:prstGeom prst="rect">
            <a:avLst/>
          </a:prstGeom>
        </p:spPr>
      </p:pic>
      <p:pic>
        <p:nvPicPr>
          <p:cNvPr id="3" name="Afbeelding 2">
            <a:extLst>
              <a:ext uri="{FF2B5EF4-FFF2-40B4-BE49-F238E27FC236}">
                <a16:creationId xmlns:a16="http://schemas.microsoft.com/office/drawing/2014/main" id="{0229ECFC-0BC3-C44A-4511-F675534B4153}"/>
              </a:ext>
            </a:extLst>
          </p:cNvPr>
          <p:cNvPicPr>
            <a:picLocks noChangeAspect="1"/>
          </p:cNvPicPr>
          <p:nvPr/>
        </p:nvPicPr>
        <p:blipFill>
          <a:blip r:embed="rId4"/>
          <a:stretch>
            <a:fillRect/>
          </a:stretch>
        </p:blipFill>
        <p:spPr>
          <a:xfrm>
            <a:off x="0" y="0"/>
            <a:ext cx="1929502" cy="6858000"/>
          </a:xfrm>
          <a:prstGeom prst="rect">
            <a:avLst/>
          </a:prstGeom>
        </p:spPr>
      </p:pic>
    </p:spTree>
    <p:extLst>
      <p:ext uri="{BB962C8B-B14F-4D97-AF65-F5344CB8AC3E}">
        <p14:creationId xmlns:p14="http://schemas.microsoft.com/office/powerpoint/2010/main" val="154677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BC87DECA-C2FC-F448-9E44-05D3A528E091}"/>
              </a:ext>
            </a:extLst>
          </p:cNvPr>
          <p:cNvSpPr txBox="1"/>
          <p:nvPr/>
        </p:nvSpPr>
        <p:spPr>
          <a:xfrm>
            <a:off x="2643341" y="380775"/>
            <a:ext cx="9144000" cy="646331"/>
          </a:xfrm>
          <a:prstGeom prst="rect">
            <a:avLst/>
          </a:prstGeom>
          <a:noFill/>
        </p:spPr>
        <p:txBody>
          <a:bodyPr wrap="square" rtlCol="0">
            <a:spAutoFit/>
          </a:bodyPr>
          <a:lstStyle/>
          <a:p>
            <a:pPr algn="ctr"/>
            <a:r>
              <a:rPr lang="nl-BE" sz="3600" b="1" dirty="0">
                <a:solidFill>
                  <a:schemeClr val="tx2"/>
                </a:solidFill>
                <a:latin typeface="Gill Sans MT" panose="020B0502020104020203" pitchFamily="34" charset="77"/>
              </a:rPr>
              <a:t>LEIF  West-Vlaanderen</a:t>
            </a:r>
          </a:p>
        </p:txBody>
      </p:sp>
      <p:pic>
        <p:nvPicPr>
          <p:cNvPr id="2" name="Afbeelding 1">
            <a:extLst>
              <a:ext uri="{FF2B5EF4-FFF2-40B4-BE49-F238E27FC236}">
                <a16:creationId xmlns:a16="http://schemas.microsoft.com/office/drawing/2014/main" id="{82AD1E56-0FCA-8082-4F1F-A52E11ECBE1A}"/>
              </a:ext>
            </a:extLst>
          </p:cNvPr>
          <p:cNvPicPr>
            <a:picLocks noChangeAspect="1"/>
          </p:cNvPicPr>
          <p:nvPr/>
        </p:nvPicPr>
        <p:blipFill>
          <a:blip r:embed="rId3"/>
          <a:stretch>
            <a:fillRect/>
          </a:stretch>
        </p:blipFill>
        <p:spPr>
          <a:xfrm>
            <a:off x="7431632" y="914400"/>
            <a:ext cx="4760368" cy="6289964"/>
          </a:xfrm>
          <a:prstGeom prst="rect">
            <a:avLst/>
          </a:prstGeom>
        </p:spPr>
      </p:pic>
      <p:sp>
        <p:nvSpPr>
          <p:cNvPr id="6" name="Tekstvak 5">
            <a:extLst>
              <a:ext uri="{FF2B5EF4-FFF2-40B4-BE49-F238E27FC236}">
                <a16:creationId xmlns:a16="http://schemas.microsoft.com/office/drawing/2014/main" id="{288F0997-8719-A6F2-A1F0-FCAA750E65E4}"/>
              </a:ext>
            </a:extLst>
          </p:cNvPr>
          <p:cNvSpPr txBox="1"/>
          <p:nvPr/>
        </p:nvSpPr>
        <p:spPr>
          <a:xfrm>
            <a:off x="2348479" y="1357729"/>
            <a:ext cx="5083153" cy="4585871"/>
          </a:xfrm>
          <a:prstGeom prst="rect">
            <a:avLst/>
          </a:prstGeom>
          <a:noFill/>
        </p:spPr>
        <p:txBody>
          <a:bodyPr wrap="square" rtlCol="0">
            <a:spAutoFit/>
          </a:bodyPr>
          <a:lstStyle/>
          <a:p>
            <a:pPr marL="285750" indent="-285750" algn="l">
              <a:buFont typeface="Systeemlettertype regulier"/>
              <a:buChar char="-"/>
            </a:pPr>
            <a:r>
              <a:rPr lang="nl-BE" sz="2800" b="1" dirty="0">
                <a:solidFill>
                  <a:srgbClr val="0070C0"/>
                </a:solidFill>
                <a:latin typeface="Gill Sans MT" panose="020B0502020104020203" pitchFamily="34" charset="77"/>
              </a:rPr>
              <a:t>Medische dienstverlening:</a:t>
            </a:r>
          </a:p>
          <a:p>
            <a:pPr marL="742950" lvl="1" indent="-285750" algn="l">
              <a:buFont typeface="Systeemlettertype regulier"/>
              <a:buChar char="-"/>
            </a:pPr>
            <a:r>
              <a:rPr lang="nl-BE" sz="2400" b="1" dirty="0">
                <a:solidFill>
                  <a:schemeClr val="tx2"/>
                </a:solidFill>
                <a:latin typeface="Gill Sans MT" panose="020B0502020104020203" pitchFamily="34" charset="77"/>
              </a:rPr>
              <a:t>Patiënten met een euthansieverzoek</a:t>
            </a:r>
            <a:r>
              <a:rPr lang="nl-BE" sz="2400" dirty="0">
                <a:solidFill>
                  <a:schemeClr val="tx2"/>
                </a:solidFill>
                <a:latin typeface="Gill Sans MT" panose="020B0502020104020203" pitchFamily="34" charset="77"/>
              </a:rPr>
              <a:t> verwezen door huisarts, psychiater, specialisten of op eigen initiatief. </a:t>
            </a:r>
            <a:r>
              <a:rPr lang="nl-BE" sz="2400">
                <a:solidFill>
                  <a:schemeClr val="tx2"/>
                </a:solidFill>
                <a:latin typeface="Gill Sans MT" panose="020B0502020104020203" pitchFamily="34" charset="77"/>
              </a:rPr>
              <a:t>(2.000p</a:t>
            </a:r>
            <a:r>
              <a:rPr lang="nl-BE" sz="2400" dirty="0">
                <a:solidFill>
                  <a:schemeClr val="tx2"/>
                </a:solidFill>
                <a:latin typeface="Gill Sans MT" panose="020B0502020104020203" pitchFamily="34" charset="77"/>
              </a:rPr>
              <a:t>)</a:t>
            </a:r>
          </a:p>
          <a:p>
            <a:pPr marL="742950" lvl="1" indent="-285750" algn="l">
              <a:buFont typeface="Systeemlettertype regulier"/>
              <a:buChar char="-"/>
            </a:pPr>
            <a:r>
              <a:rPr lang="nl-BE" sz="2400" b="1" dirty="0">
                <a:solidFill>
                  <a:schemeClr val="tx2"/>
                </a:solidFill>
                <a:latin typeface="Gill Sans MT" panose="020B0502020104020203" pitchFamily="34" charset="77"/>
              </a:rPr>
              <a:t>Uitklaren </a:t>
            </a:r>
            <a:r>
              <a:rPr lang="nl-BE" sz="2400" dirty="0">
                <a:solidFill>
                  <a:schemeClr val="tx2"/>
                </a:solidFill>
                <a:latin typeface="Gill Sans MT" panose="020B0502020104020203" pitchFamily="34" charset="77"/>
              </a:rPr>
              <a:t>van het euthanasieverzoek</a:t>
            </a:r>
          </a:p>
          <a:p>
            <a:pPr marL="742950" lvl="1" indent="-285750" algn="l">
              <a:buFont typeface="Systeemlettertype regulier"/>
              <a:buChar char="-"/>
            </a:pPr>
            <a:r>
              <a:rPr lang="nl-BE" sz="2400" dirty="0">
                <a:solidFill>
                  <a:schemeClr val="tx2"/>
                </a:solidFill>
                <a:latin typeface="Gill Sans MT" panose="020B0502020104020203" pitchFamily="34" charset="77"/>
              </a:rPr>
              <a:t>Optreden als </a:t>
            </a:r>
            <a:r>
              <a:rPr lang="nl-BE" sz="2400" b="1" dirty="0">
                <a:solidFill>
                  <a:schemeClr val="tx2"/>
                </a:solidFill>
                <a:latin typeface="Gill Sans MT" panose="020B0502020104020203" pitchFamily="34" charset="77"/>
              </a:rPr>
              <a:t>adviserend arts </a:t>
            </a:r>
            <a:r>
              <a:rPr lang="nl-BE" sz="2400" dirty="0">
                <a:solidFill>
                  <a:schemeClr val="tx2"/>
                </a:solidFill>
                <a:latin typeface="Gill Sans MT" panose="020B0502020104020203" pitchFamily="34" charset="77"/>
              </a:rPr>
              <a:t>en evt. </a:t>
            </a:r>
            <a:r>
              <a:rPr lang="nl-BE" sz="2400" b="1" dirty="0">
                <a:solidFill>
                  <a:schemeClr val="tx2"/>
                </a:solidFill>
                <a:latin typeface="Gill Sans MT" panose="020B0502020104020203" pitchFamily="34" charset="77"/>
              </a:rPr>
              <a:t>uitvoerende arts.</a:t>
            </a:r>
          </a:p>
          <a:p>
            <a:pPr marL="742950" lvl="1" indent="-285750" algn="l">
              <a:buFont typeface="Systeemlettertype regulier"/>
              <a:buChar char="-"/>
            </a:pPr>
            <a:r>
              <a:rPr lang="nl-BE" sz="2400" b="1" dirty="0">
                <a:solidFill>
                  <a:schemeClr val="tx2"/>
                </a:solidFill>
                <a:latin typeface="Gill Sans MT" panose="020B0502020104020203" pitchFamily="34" charset="77"/>
              </a:rPr>
              <a:t>Voordrachten</a:t>
            </a:r>
            <a:r>
              <a:rPr lang="nl-BE" sz="2400" dirty="0">
                <a:solidFill>
                  <a:schemeClr val="tx2"/>
                </a:solidFill>
                <a:latin typeface="Gill Sans MT" panose="020B0502020104020203" pitchFamily="34" charset="77"/>
              </a:rPr>
              <a:t> voor artsen en psychiaters (6)</a:t>
            </a:r>
            <a:endParaRPr lang="nl-NL" dirty="0"/>
          </a:p>
        </p:txBody>
      </p:sp>
      <p:pic>
        <p:nvPicPr>
          <p:cNvPr id="3" name="Afbeelding 2">
            <a:extLst>
              <a:ext uri="{FF2B5EF4-FFF2-40B4-BE49-F238E27FC236}">
                <a16:creationId xmlns:a16="http://schemas.microsoft.com/office/drawing/2014/main" id="{C27AFD24-0D19-56AD-09C6-479693CECD07}"/>
              </a:ext>
            </a:extLst>
          </p:cNvPr>
          <p:cNvPicPr>
            <a:picLocks noChangeAspect="1"/>
          </p:cNvPicPr>
          <p:nvPr/>
        </p:nvPicPr>
        <p:blipFill>
          <a:blip r:embed="rId4"/>
          <a:stretch>
            <a:fillRect/>
          </a:stretch>
        </p:blipFill>
        <p:spPr>
          <a:xfrm>
            <a:off x="0" y="0"/>
            <a:ext cx="1929502" cy="6858000"/>
          </a:xfrm>
          <a:prstGeom prst="rect">
            <a:avLst/>
          </a:prstGeom>
        </p:spPr>
      </p:pic>
    </p:spTree>
    <p:extLst>
      <p:ext uri="{BB962C8B-B14F-4D97-AF65-F5344CB8AC3E}">
        <p14:creationId xmlns:p14="http://schemas.microsoft.com/office/powerpoint/2010/main" val="2754575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body" idx="1"/>
          </p:nvPr>
        </p:nvSpPr>
        <p:spPr>
          <a:xfrm>
            <a:off x="2188289" y="1369756"/>
            <a:ext cx="9721515" cy="4622986"/>
          </a:xfrm>
          <a:prstGeom prst="rect">
            <a:avLst/>
          </a:prstGeom>
        </p:spPr>
        <p:txBody>
          <a:bodyPr>
            <a:normAutofit/>
          </a:bodyPr>
          <a:lstStyle/>
          <a:p>
            <a:pPr marL="349586" indent="0" defTabSz="357353">
              <a:spcBef>
                <a:spcPts val="1406"/>
              </a:spcBef>
              <a:buSzPct val="100000"/>
              <a:buNone/>
              <a:defRPr sz="3300"/>
            </a:pPr>
            <a:r>
              <a:rPr lang="nl-NL" sz="2400" dirty="0">
                <a:solidFill>
                  <a:schemeClr val="tx2"/>
                </a:solidFill>
                <a:latin typeface="Gill Sans MT" panose="020B0502020104020203" pitchFamily="34" charset="77"/>
              </a:rPr>
              <a:t>Artsen zijn de </a:t>
            </a:r>
            <a:r>
              <a:rPr lang="nl-NL" sz="2400" b="1" dirty="0">
                <a:solidFill>
                  <a:srgbClr val="0070C0"/>
                </a:solidFill>
                <a:latin typeface="Gill Sans MT" panose="020B0502020104020203" pitchFamily="34" charset="77"/>
              </a:rPr>
              <a:t>medische deskundig bij uitstek </a:t>
            </a:r>
            <a:r>
              <a:rPr lang="nl-NL" sz="2400" dirty="0">
                <a:solidFill>
                  <a:schemeClr val="tx2"/>
                </a:solidFill>
                <a:latin typeface="Gill Sans MT" panose="020B0502020104020203" pitchFamily="34" charset="77"/>
              </a:rPr>
              <a:t>en hebben het beste voor met hun patiënten </a:t>
            </a:r>
            <a:r>
              <a:rPr lang="nl-NL" sz="2400" b="1" dirty="0">
                <a:solidFill>
                  <a:srgbClr val="C00000"/>
                </a:solidFill>
                <a:latin typeface="Gill Sans MT" panose="020B0502020104020203" pitchFamily="34" charset="77"/>
              </a:rPr>
              <a:t>maar spreek met Uw arts ook over Uw levenseinde</a:t>
            </a:r>
            <a:r>
              <a:rPr lang="nl-NL" sz="2400" dirty="0">
                <a:solidFill>
                  <a:schemeClr val="tx2"/>
                </a:solidFill>
                <a:latin typeface="Gill Sans MT" panose="020B0502020104020203" pitchFamily="34" charset="77"/>
              </a:rPr>
              <a:t>!!!!!</a:t>
            </a:r>
          </a:p>
          <a:p>
            <a:pPr marL="349586" indent="0" defTabSz="357353">
              <a:spcBef>
                <a:spcPts val="1406"/>
              </a:spcBef>
              <a:buSzPct val="100000"/>
              <a:buNone/>
              <a:defRPr sz="3300"/>
            </a:pPr>
            <a:r>
              <a:rPr lang="nl-NL" sz="2400" dirty="0">
                <a:solidFill>
                  <a:schemeClr val="tx2"/>
                </a:solidFill>
                <a:latin typeface="Gill Sans MT" panose="020B0502020104020203" pitchFamily="34" charset="77"/>
              </a:rPr>
              <a:t>Artsen zijn verplicht </a:t>
            </a:r>
            <a:r>
              <a:rPr lang="nl-NL" sz="2400" b="1" dirty="0">
                <a:solidFill>
                  <a:srgbClr val="0070C0"/>
                </a:solidFill>
                <a:latin typeface="Gill Sans MT" panose="020B0502020104020203" pitchFamily="34" charset="77"/>
              </a:rPr>
              <a:t>rekening te houden </a:t>
            </a:r>
            <a:r>
              <a:rPr lang="nl-NL" sz="2400" dirty="0">
                <a:solidFill>
                  <a:schemeClr val="tx2"/>
                </a:solidFill>
                <a:latin typeface="Gill Sans MT" panose="020B0502020104020203" pitchFamily="34" charset="77"/>
              </a:rPr>
              <a:t>met de wil, wensen en behoeften van hun patiënten ongeacht hun medische of filosofische overtuiging. </a:t>
            </a:r>
          </a:p>
          <a:p>
            <a:pPr marL="349586" indent="0" defTabSz="357353">
              <a:spcBef>
                <a:spcPts val="1406"/>
              </a:spcBef>
              <a:buSzPct val="100000"/>
              <a:buNone/>
              <a:defRPr sz="3300"/>
            </a:pPr>
            <a:r>
              <a:rPr lang="nl-NL" sz="2400" dirty="0" err="1">
                <a:solidFill>
                  <a:schemeClr val="tx2"/>
                </a:solidFill>
                <a:latin typeface="Gill Sans MT" panose="020B0502020104020203" pitchFamily="34" charset="77"/>
              </a:rPr>
              <a:t>Patiëntenrechten</a:t>
            </a:r>
            <a:r>
              <a:rPr lang="nl-NL" sz="2400" dirty="0">
                <a:solidFill>
                  <a:schemeClr val="tx2"/>
                </a:solidFill>
                <a:latin typeface="Gill Sans MT" panose="020B0502020104020203" pitchFamily="34" charset="77"/>
              </a:rPr>
              <a:t>: </a:t>
            </a:r>
          </a:p>
          <a:p>
            <a:pPr marL="1195213" lvl="2" indent="-457200" defTabSz="357353">
              <a:spcBef>
                <a:spcPts val="1406"/>
              </a:spcBef>
              <a:buSzPct val="100000"/>
              <a:buFont typeface="Wingdings" pitchFamily="2" charset="2"/>
              <a:buChar char="Ø"/>
              <a:defRPr sz="3300"/>
            </a:pPr>
            <a:r>
              <a:rPr lang="nl-NL" sz="2400" dirty="0">
                <a:solidFill>
                  <a:schemeClr val="tx2"/>
                </a:solidFill>
                <a:latin typeface="Gill Sans MT" panose="020B0502020104020203" pitchFamily="34" charset="77"/>
              </a:rPr>
              <a:t>Geen behandeling zonder </a:t>
            </a:r>
            <a:r>
              <a:rPr lang="nl-NL" sz="2400" b="1" dirty="0">
                <a:solidFill>
                  <a:srgbClr val="0070C0"/>
                </a:solidFill>
                <a:latin typeface="Gill Sans MT" panose="020B0502020104020203" pitchFamily="34" charset="77"/>
              </a:rPr>
              <a:t>informatie</a:t>
            </a:r>
            <a:r>
              <a:rPr lang="nl-NL" sz="2400" dirty="0">
                <a:solidFill>
                  <a:schemeClr val="tx2"/>
                </a:solidFill>
                <a:latin typeface="Gill Sans MT" panose="020B0502020104020203" pitchFamily="34" charset="77"/>
              </a:rPr>
              <a:t> en </a:t>
            </a:r>
            <a:r>
              <a:rPr lang="nl-NL" sz="2400" b="1" dirty="0" err="1">
                <a:solidFill>
                  <a:srgbClr val="0070C0"/>
                </a:solidFill>
                <a:latin typeface="Gill Sans MT" panose="020B0502020104020203" pitchFamily="34" charset="77"/>
              </a:rPr>
              <a:t>informed</a:t>
            </a:r>
            <a:r>
              <a:rPr lang="nl-NL" sz="2400" b="1" dirty="0">
                <a:solidFill>
                  <a:srgbClr val="0070C0"/>
                </a:solidFill>
                <a:latin typeface="Gill Sans MT" panose="020B0502020104020203" pitchFamily="34" charset="77"/>
              </a:rPr>
              <a:t> consent</a:t>
            </a:r>
            <a:r>
              <a:rPr lang="nl-NL" sz="2400" dirty="0">
                <a:solidFill>
                  <a:srgbClr val="0064F3"/>
                </a:solidFill>
                <a:latin typeface="Gill Sans MT" panose="020B0502020104020203" pitchFamily="34" charset="77"/>
              </a:rPr>
              <a:t>. </a:t>
            </a:r>
            <a:r>
              <a:rPr lang="nl-NL" sz="2400" dirty="0">
                <a:solidFill>
                  <a:schemeClr val="tx2"/>
                </a:solidFill>
                <a:latin typeface="Gill Sans MT" panose="020B0502020104020203" pitchFamily="34" charset="77"/>
              </a:rPr>
              <a:t>(patiënt -vertegenwoordiger - familie. Recht op weigeren)</a:t>
            </a:r>
          </a:p>
          <a:p>
            <a:pPr marL="1195213" lvl="2" indent="-457200" defTabSz="357353">
              <a:spcBef>
                <a:spcPts val="1406"/>
              </a:spcBef>
              <a:buSzPct val="100000"/>
              <a:buFont typeface="Wingdings" pitchFamily="2" charset="2"/>
              <a:buChar char="Ø"/>
              <a:defRPr sz="3300"/>
            </a:pPr>
            <a:r>
              <a:rPr lang="nl-NL" sz="2400" dirty="0">
                <a:solidFill>
                  <a:schemeClr val="tx2"/>
                </a:solidFill>
                <a:latin typeface="Gill Sans MT" panose="020B0502020104020203" pitchFamily="34" charset="77"/>
              </a:rPr>
              <a:t>Ook </a:t>
            </a:r>
            <a:r>
              <a:rPr lang="nl-NL" sz="2400" dirty="0" err="1">
                <a:solidFill>
                  <a:schemeClr val="tx2"/>
                </a:solidFill>
                <a:latin typeface="Gill Sans MT" panose="020B0502020104020203" pitchFamily="34" charset="77"/>
              </a:rPr>
              <a:t>i.g.v</a:t>
            </a:r>
            <a:r>
              <a:rPr lang="nl-NL" sz="2400" dirty="0">
                <a:solidFill>
                  <a:schemeClr val="tx2"/>
                </a:solidFill>
                <a:latin typeface="Gill Sans MT" panose="020B0502020104020203" pitchFamily="34" charset="77"/>
              </a:rPr>
              <a:t>. palliatieve moeten de </a:t>
            </a:r>
            <a:r>
              <a:rPr lang="nl-NL" sz="2400" dirty="0" err="1">
                <a:solidFill>
                  <a:schemeClr val="tx2"/>
                </a:solidFill>
                <a:latin typeface="Gill Sans MT" panose="020B0502020104020203" pitchFamily="34" charset="77"/>
              </a:rPr>
              <a:t>patiëntenrechten</a:t>
            </a:r>
            <a:r>
              <a:rPr lang="nl-NL" sz="2400" dirty="0">
                <a:solidFill>
                  <a:schemeClr val="tx2"/>
                </a:solidFill>
                <a:latin typeface="Gill Sans MT" panose="020B0502020104020203" pitchFamily="34" charset="77"/>
              </a:rPr>
              <a:t> worden gerespecteerd (= informatie + </a:t>
            </a:r>
            <a:r>
              <a:rPr lang="nl-NL" sz="2400" dirty="0" err="1">
                <a:solidFill>
                  <a:schemeClr val="tx2"/>
                </a:solidFill>
                <a:latin typeface="Gill Sans MT" panose="020B0502020104020203" pitchFamily="34" charset="77"/>
              </a:rPr>
              <a:t>informed</a:t>
            </a:r>
            <a:r>
              <a:rPr lang="nl-NL" sz="2400" dirty="0">
                <a:solidFill>
                  <a:schemeClr val="tx2"/>
                </a:solidFill>
                <a:latin typeface="Gill Sans MT" panose="020B0502020104020203" pitchFamily="34" charset="77"/>
              </a:rPr>
              <a:t> consent)</a:t>
            </a:r>
          </a:p>
        </p:txBody>
      </p:sp>
      <p:sp>
        <p:nvSpPr>
          <p:cNvPr id="323" name="Shape 323"/>
          <p:cNvSpPr>
            <a:spLocks noGrp="1"/>
          </p:cNvSpPr>
          <p:nvPr>
            <p:ph type="title"/>
          </p:nvPr>
        </p:nvSpPr>
        <p:spPr>
          <a:xfrm>
            <a:off x="2188289" y="221057"/>
            <a:ext cx="9721515" cy="966721"/>
          </a:xfrm>
          <a:prstGeom prst="rect">
            <a:avLst/>
          </a:prstGeom>
        </p:spPr>
        <p:txBody>
          <a:bodyPr>
            <a:normAutofit/>
          </a:bodyPr>
          <a:lstStyle>
            <a:lvl1pPr>
              <a:defRPr sz="4800"/>
            </a:lvl1pPr>
          </a:lstStyle>
          <a:p>
            <a:r>
              <a:rPr lang="nl-NL" sz="4400">
                <a:solidFill>
                  <a:schemeClr val="tx2"/>
                </a:solidFill>
                <a:latin typeface="Gill Sans MT" panose="020B0502020104020203" pitchFamily="34" charset="77"/>
              </a:rPr>
              <a:t>Besluit</a:t>
            </a:r>
          </a:p>
        </p:txBody>
      </p:sp>
      <p:pic>
        <p:nvPicPr>
          <p:cNvPr id="4" name="Afbeelding 3">
            <a:extLst>
              <a:ext uri="{FF2B5EF4-FFF2-40B4-BE49-F238E27FC236}">
                <a16:creationId xmlns:a16="http://schemas.microsoft.com/office/drawing/2014/main" id="{47A4DA29-6D7D-BB43-AFF7-23060FFABB74}"/>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329225606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body" idx="1"/>
          </p:nvPr>
        </p:nvSpPr>
        <p:spPr>
          <a:xfrm>
            <a:off x="2199227" y="1033964"/>
            <a:ext cx="9328744" cy="4615722"/>
          </a:xfrm>
          <a:prstGeom prst="rect">
            <a:avLst/>
          </a:prstGeom>
          <a:ln>
            <a:noFill/>
          </a:ln>
        </p:spPr>
        <p:txBody>
          <a:bodyPr>
            <a:noAutofit/>
          </a:bodyPr>
          <a:lstStyle/>
          <a:p>
            <a:pPr marL="321457" indent="0" defTabSz="328600">
              <a:spcBef>
                <a:spcPts val="1336"/>
              </a:spcBef>
              <a:buSzPct val="100000"/>
              <a:buNone/>
              <a:defRPr sz="3300">
                <a:solidFill>
                  <a:srgbClr val="FF2600"/>
                </a:solidFill>
              </a:defRPr>
            </a:pPr>
            <a:r>
              <a:rPr lang="nl-NL" sz="2400" b="1" dirty="0">
                <a:solidFill>
                  <a:srgbClr val="0070C0"/>
                </a:solidFill>
                <a:latin typeface="Gill Sans MT" panose="020B0502020104020203" pitchFamily="34" charset="77"/>
              </a:rPr>
              <a:t>Negatieve wilsverklaring</a:t>
            </a:r>
            <a:r>
              <a:rPr lang="nl-NL" sz="2400" dirty="0">
                <a:solidFill>
                  <a:srgbClr val="0064F3"/>
                </a:solidFill>
                <a:latin typeface="Gill Sans MT" panose="020B0502020104020203" pitchFamily="34" charset="77"/>
              </a:rPr>
              <a:t>:</a:t>
            </a:r>
            <a:r>
              <a:rPr lang="nl-NL" sz="2400" dirty="0">
                <a:solidFill>
                  <a:srgbClr val="0070C0"/>
                </a:solidFill>
                <a:latin typeface="Gill Sans MT" panose="020B0502020104020203" pitchFamily="34" charset="77"/>
              </a:rPr>
              <a:t> </a:t>
            </a:r>
            <a:r>
              <a:rPr lang="nl-NL" sz="2400" b="1" dirty="0">
                <a:solidFill>
                  <a:srgbClr val="C00000"/>
                </a:solidFill>
                <a:latin typeface="Gill Sans MT" panose="020B0502020104020203" pitchFamily="34" charset="77"/>
              </a:rPr>
              <a:t>=</a:t>
            </a:r>
            <a:r>
              <a:rPr lang="nl-NL" sz="2400" dirty="0">
                <a:solidFill>
                  <a:srgbClr val="0070C0"/>
                </a:solidFill>
                <a:latin typeface="Gill Sans MT" panose="020B0502020104020203" pitchFamily="34" charset="77"/>
              </a:rPr>
              <a:t> </a:t>
            </a:r>
            <a:r>
              <a:rPr lang="nl-NL" sz="2400" dirty="0">
                <a:solidFill>
                  <a:schemeClr val="tx2"/>
                </a:solidFill>
                <a:latin typeface="Gill Sans MT" panose="020B0502020104020203" pitchFamily="34" charset="77"/>
              </a:rPr>
              <a:t>therapiebeperking en is juridisch bindend.</a:t>
            </a:r>
          </a:p>
          <a:p>
            <a:pPr marL="321457" indent="0" defTabSz="328600">
              <a:spcBef>
                <a:spcPts val="1336"/>
              </a:spcBef>
              <a:buSzPct val="100000"/>
              <a:buNone/>
              <a:defRPr sz="3300">
                <a:solidFill>
                  <a:srgbClr val="FF2600"/>
                </a:solidFill>
              </a:defRPr>
            </a:pPr>
            <a:r>
              <a:rPr lang="nl-NL" sz="2400" b="1" dirty="0">
                <a:solidFill>
                  <a:srgbClr val="0070C0"/>
                </a:solidFill>
                <a:latin typeface="Gill Sans MT" panose="020B0502020104020203" pitchFamily="34" charset="77"/>
              </a:rPr>
              <a:t>Wilsverklaring euthanasie </a:t>
            </a:r>
            <a:r>
              <a:rPr lang="nl-NL" sz="2400" dirty="0">
                <a:solidFill>
                  <a:schemeClr val="tx2"/>
                </a:solidFill>
                <a:latin typeface="Gill Sans MT" panose="020B0502020104020203" pitchFamily="34" charset="77"/>
              </a:rPr>
              <a:t>geldt alleen voor een onomkeerbaar coma en kan geregistreerd worden.</a:t>
            </a:r>
          </a:p>
          <a:p>
            <a:pPr marL="321457" indent="0" defTabSz="328600">
              <a:spcBef>
                <a:spcPts val="1336"/>
              </a:spcBef>
              <a:buSzPct val="100000"/>
              <a:buNone/>
              <a:defRPr sz="3300"/>
            </a:pPr>
            <a:r>
              <a:rPr lang="nl-NL" sz="2400" b="1" dirty="0">
                <a:solidFill>
                  <a:srgbClr val="0070C0"/>
                </a:solidFill>
                <a:latin typeface="Gill Sans MT" panose="020B0502020104020203" pitchFamily="34" charset="77"/>
              </a:rPr>
              <a:t>Actueel euthanasieverzoek</a:t>
            </a:r>
            <a:r>
              <a:rPr lang="nl-NL" sz="2400" dirty="0">
                <a:solidFill>
                  <a:srgbClr val="0070C0"/>
                </a:solidFill>
                <a:latin typeface="Gill Sans MT" panose="020B0502020104020203" pitchFamily="34" charset="77"/>
              </a:rPr>
              <a:t> = </a:t>
            </a:r>
            <a:r>
              <a:rPr lang="nl-NL" sz="2400" dirty="0">
                <a:solidFill>
                  <a:schemeClr val="tx2"/>
                </a:solidFill>
                <a:latin typeface="Gill Sans MT" panose="020B0502020104020203" pitchFamily="34" charset="77"/>
              </a:rPr>
              <a:t>euthanasieverzoek van wilsbekwame patiënt en kan niet voorafgaandelijk worden opgesteld. </a:t>
            </a:r>
          </a:p>
          <a:p>
            <a:pPr marL="321457" indent="0" defTabSz="328600">
              <a:spcBef>
                <a:spcPts val="1336"/>
              </a:spcBef>
              <a:buSzPct val="100000"/>
              <a:buNone/>
              <a:defRPr sz="3300">
                <a:solidFill>
                  <a:srgbClr val="FF2600"/>
                </a:solidFill>
              </a:defRPr>
            </a:pPr>
            <a:r>
              <a:rPr lang="nl-NL" sz="2400" b="1" dirty="0">
                <a:solidFill>
                  <a:srgbClr val="0070C0"/>
                </a:solidFill>
                <a:latin typeface="Gill Sans MT" panose="020B0502020104020203" pitchFamily="34" charset="77"/>
              </a:rPr>
              <a:t>Euthanasie</a:t>
            </a:r>
            <a:r>
              <a:rPr lang="nl-NL" sz="2400" dirty="0">
                <a:solidFill>
                  <a:schemeClr val="tx2"/>
                </a:solidFill>
                <a:latin typeface="Gill Sans MT" panose="020B0502020104020203" pitchFamily="34" charset="77"/>
              </a:rPr>
              <a:t> kan niet afgedwongen worden noch juridisch noch medisch.</a:t>
            </a:r>
          </a:p>
          <a:p>
            <a:pPr marL="321457" indent="0" defTabSz="328600">
              <a:spcBef>
                <a:spcPts val="1336"/>
              </a:spcBef>
              <a:buSzPct val="100000"/>
              <a:buNone/>
              <a:defRPr sz="3300">
                <a:solidFill>
                  <a:srgbClr val="FF2600"/>
                </a:solidFill>
              </a:defRPr>
            </a:pPr>
            <a:r>
              <a:rPr lang="nl-NL" sz="2400" b="1" dirty="0">
                <a:solidFill>
                  <a:srgbClr val="0070C0"/>
                </a:solidFill>
                <a:latin typeface="Gill Sans MT" panose="020B0502020104020203" pitchFamily="34" charset="77"/>
              </a:rPr>
              <a:t>Voorafgaande zorgplanning </a:t>
            </a:r>
            <a:r>
              <a:rPr lang="nl-NL" sz="2400" dirty="0">
                <a:solidFill>
                  <a:schemeClr val="tx2"/>
                </a:solidFill>
                <a:latin typeface="Gill Sans MT" panose="020B0502020104020203" pitchFamily="34" charset="77"/>
              </a:rPr>
              <a:t>is een dynamisch proces en kan aangepast worden bij verandering van de gezondheidstoestand of nieuwe inzichten.</a:t>
            </a:r>
          </a:p>
        </p:txBody>
      </p:sp>
      <p:pic>
        <p:nvPicPr>
          <p:cNvPr id="3" name="Afbeelding 2">
            <a:extLst>
              <a:ext uri="{FF2B5EF4-FFF2-40B4-BE49-F238E27FC236}">
                <a16:creationId xmlns:a16="http://schemas.microsoft.com/office/drawing/2014/main" id="{64B6B3D1-C3B9-044A-829F-24AE57AFF78F}"/>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14110488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7C905-9D9E-E6DD-81FB-B70DE3DF9FE8}"/>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92D0D35-6E7B-295F-5F69-9D1615CD3868}"/>
              </a:ext>
            </a:extLst>
          </p:cNvPr>
          <p:cNvSpPr>
            <a:spLocks noGrp="1"/>
          </p:cNvSpPr>
          <p:nvPr>
            <p:ph type="body" idx="1"/>
          </p:nvPr>
        </p:nvSpPr>
        <p:spPr>
          <a:xfrm>
            <a:off x="2296632" y="593557"/>
            <a:ext cx="9292856" cy="3255345"/>
          </a:xfrm>
        </p:spPr>
        <p:txBody>
          <a:bodyPr>
            <a:normAutofit/>
          </a:bodyPr>
          <a:lstStyle/>
          <a:p>
            <a:pPr marL="514350" indent="-514350">
              <a:lnSpc>
                <a:spcPct val="100000"/>
              </a:lnSpc>
              <a:buFont typeface="+mj-lt"/>
              <a:buAutoNum type="arabicPeriod"/>
            </a:pPr>
            <a:r>
              <a:rPr lang="nl-NL" b="1" dirty="0">
                <a:solidFill>
                  <a:srgbClr val="C00000"/>
                </a:solidFill>
                <a:latin typeface="Gill Sans" charset="0"/>
                <a:ea typeface="Verdana" panose="020B0604030504040204" pitchFamily="34" charset="0"/>
                <a:cs typeface="Gill Sans" charset="0"/>
              </a:rPr>
              <a:t>Wet patiëntenrechten</a:t>
            </a:r>
            <a:r>
              <a:rPr lang="nl-NL" baseline="30000" dirty="0">
                <a:solidFill>
                  <a:schemeClr val="tx1">
                    <a:lumMod val="65000"/>
                    <a:lumOff val="35000"/>
                  </a:schemeClr>
                </a:solidFill>
                <a:latin typeface="Gill Sans" charset="0"/>
                <a:ea typeface="Verdana" panose="020B0604030504040204" pitchFamily="34" charset="0"/>
                <a:cs typeface="Gill Sans" charset="0"/>
              </a:rPr>
              <a:t>1,2</a:t>
            </a:r>
            <a:r>
              <a:rPr lang="nl-NL" dirty="0">
                <a:solidFill>
                  <a:srgbClr val="FF0000"/>
                </a:solidFill>
                <a:latin typeface="Gill Sans" charset="0"/>
                <a:ea typeface="Verdana" panose="020B0604030504040204" pitchFamily="34" charset="0"/>
                <a:cs typeface="Gill Sans" charset="0"/>
              </a:rPr>
              <a:t> </a:t>
            </a:r>
            <a:br>
              <a:rPr lang="nl-NL" dirty="0">
                <a:solidFill>
                  <a:srgbClr val="FF0000"/>
                </a:solidFill>
                <a:latin typeface="Gill Sans" charset="0"/>
                <a:ea typeface="Verdana" panose="020B0604030504040204" pitchFamily="34" charset="0"/>
                <a:cs typeface="Gill Sans" charset="0"/>
              </a:rPr>
            </a:br>
            <a:r>
              <a:rPr lang="nl-NL" sz="3200" dirty="0">
                <a:solidFill>
                  <a:schemeClr val="tx2"/>
                </a:solidFill>
                <a:latin typeface="Gill Sans MT" panose="020B0502020104020203" pitchFamily="34" charset="77"/>
                <a:ea typeface="Verdana" panose="020B0604030504040204" pitchFamily="34" charset="0"/>
                <a:cs typeface="Gill Sans" charset="0"/>
              </a:rPr>
              <a:t>Centraal staat het </a:t>
            </a:r>
            <a:r>
              <a:rPr lang="nl-NL" sz="3200" b="1" dirty="0">
                <a:solidFill>
                  <a:schemeClr val="tx2"/>
                </a:solidFill>
                <a:latin typeface="Gill Sans MT" panose="020B0502020104020203" pitchFamily="34" charset="77"/>
                <a:ea typeface="Verdana" panose="020B0604030504040204" pitchFamily="34" charset="0"/>
                <a:cs typeface="Gill Sans" charset="0"/>
              </a:rPr>
              <a:t>zelfbeschikkingsrecht:</a:t>
            </a:r>
          </a:p>
          <a:p>
            <a:pPr lvl="2">
              <a:lnSpc>
                <a:spcPct val="100000"/>
              </a:lnSpc>
              <a:buFont typeface="Systeemlettertype regulier"/>
              <a:buChar char="-"/>
            </a:pPr>
            <a:r>
              <a:rPr lang="nl-NL" sz="3200" b="1" dirty="0">
                <a:solidFill>
                  <a:schemeClr val="tx2"/>
                </a:solidFill>
                <a:latin typeface="Gill Sans MT" panose="020B0502020104020203" pitchFamily="34" charset="77"/>
                <a:ea typeface="Verdana" panose="020B0604030504040204" pitchFamily="34" charset="0"/>
                <a:cs typeface="Gill Sans" charset="0"/>
              </a:rPr>
              <a:t>Zorgverlener        </a:t>
            </a:r>
            <a:r>
              <a:rPr lang="nl-NL" sz="3200" dirty="0">
                <a:solidFill>
                  <a:schemeClr val="tx2"/>
                </a:solidFill>
                <a:latin typeface="Gill Sans MT" panose="020B0502020104020203" pitchFamily="34" charset="77"/>
                <a:ea typeface="Verdana" panose="020B0604030504040204" pitchFamily="34" charset="0"/>
                <a:cs typeface="Gill Sans" charset="0"/>
              </a:rPr>
              <a:t>respect voor de wensen en de wil van de patiënt ongeacht zijn eigen overtuiging (medisch en/of filosofisch).  </a:t>
            </a:r>
          </a:p>
          <a:p>
            <a:pPr lvl="2">
              <a:lnSpc>
                <a:spcPct val="100000"/>
              </a:lnSpc>
              <a:buFont typeface="Systeemlettertype regulier"/>
              <a:buChar char="-"/>
            </a:pPr>
            <a:r>
              <a:rPr lang="nl-NL" sz="3200" b="1" dirty="0">
                <a:solidFill>
                  <a:schemeClr val="tx2"/>
                </a:solidFill>
                <a:latin typeface="Gill Sans MT" panose="020B0502020104020203" pitchFamily="34" charset="77"/>
                <a:ea typeface="Verdana" panose="020B0604030504040204" pitchFamily="34" charset="0"/>
                <a:cs typeface="Gill Sans" charset="0"/>
              </a:rPr>
              <a:t>Patiënt          </a:t>
            </a:r>
            <a:r>
              <a:rPr lang="nl-NL" sz="3200" dirty="0">
                <a:solidFill>
                  <a:schemeClr val="tx2"/>
                </a:solidFill>
                <a:latin typeface="Gill Sans MT" panose="020B0502020104020203" pitchFamily="34" charset="77"/>
                <a:ea typeface="Verdana" panose="020B0604030504040204" pitchFamily="34" charset="0"/>
                <a:cs typeface="Gill Sans" charset="0"/>
              </a:rPr>
              <a:t>medewerkingsplicht.</a:t>
            </a:r>
          </a:p>
          <a:p>
            <a:pPr lvl="2">
              <a:lnSpc>
                <a:spcPct val="100000"/>
              </a:lnSpc>
              <a:buFont typeface="Systeemlettertype regulier"/>
              <a:buChar char="-"/>
            </a:pPr>
            <a:endParaRPr lang="nl-NL" sz="3200" dirty="0">
              <a:solidFill>
                <a:schemeClr val="tx2"/>
              </a:solidFill>
              <a:latin typeface="Gill Sans MT" panose="020B0502020104020203" pitchFamily="34" charset="77"/>
              <a:ea typeface="Verdana" panose="020B0604030504040204" pitchFamily="34" charset="0"/>
              <a:cs typeface="Gill Sans" charset="0"/>
            </a:endParaRPr>
          </a:p>
        </p:txBody>
      </p:sp>
      <p:pic>
        <p:nvPicPr>
          <p:cNvPr id="4" name="Afbeelding 3">
            <a:extLst>
              <a:ext uri="{FF2B5EF4-FFF2-40B4-BE49-F238E27FC236}">
                <a16:creationId xmlns:a16="http://schemas.microsoft.com/office/drawing/2014/main" id="{F1B4BB99-3E91-F9B8-98E4-F2FF164A1FFF}"/>
              </a:ext>
            </a:extLst>
          </p:cNvPr>
          <p:cNvPicPr>
            <a:picLocks noChangeAspect="1"/>
          </p:cNvPicPr>
          <p:nvPr/>
        </p:nvPicPr>
        <p:blipFill>
          <a:blip r:embed="rId3"/>
          <a:stretch>
            <a:fillRect/>
          </a:stretch>
        </p:blipFill>
        <p:spPr>
          <a:xfrm>
            <a:off x="0" y="0"/>
            <a:ext cx="1929502" cy="6858000"/>
          </a:xfrm>
          <a:prstGeom prst="rect">
            <a:avLst/>
          </a:prstGeom>
        </p:spPr>
      </p:pic>
      <p:sp>
        <p:nvSpPr>
          <p:cNvPr id="2" name="Tekstvak 1">
            <a:extLst>
              <a:ext uri="{FF2B5EF4-FFF2-40B4-BE49-F238E27FC236}">
                <a16:creationId xmlns:a16="http://schemas.microsoft.com/office/drawing/2014/main" id="{F12C8C26-9CD8-6998-147A-F3D14ECCA9DD}"/>
              </a:ext>
            </a:extLst>
          </p:cNvPr>
          <p:cNvSpPr txBox="1"/>
          <p:nvPr/>
        </p:nvSpPr>
        <p:spPr>
          <a:xfrm>
            <a:off x="2441572" y="3938365"/>
            <a:ext cx="9570049" cy="1337354"/>
          </a:xfrm>
          <a:prstGeom prst="rect">
            <a:avLst/>
          </a:prstGeom>
          <a:noFill/>
        </p:spPr>
        <p:txBody>
          <a:bodyPr wrap="square" rtlCol="0">
            <a:spAutoFit/>
          </a:bodyPr>
          <a:lstStyle/>
          <a:p>
            <a:pPr marL="457200" lvl="1" indent="0">
              <a:lnSpc>
                <a:spcPct val="120000"/>
              </a:lnSpc>
              <a:buNone/>
            </a:pPr>
            <a:r>
              <a:rPr lang="nl-NL" sz="3200" b="1" i="1" dirty="0">
                <a:solidFill>
                  <a:srgbClr val="0070C0"/>
                </a:solidFill>
                <a:latin typeface="Gill Sans" charset="0"/>
                <a:ea typeface="Verdana" panose="020B0604030504040204" pitchFamily="34" charset="0"/>
                <a:cs typeface="Gill Sans" charset="0"/>
              </a:rPr>
              <a:t>Patiëntenrechten = juridisch afdwingbaar !!!  </a:t>
            </a:r>
          </a:p>
          <a:p>
            <a:pPr marL="457200" lvl="1" indent="0">
              <a:lnSpc>
                <a:spcPct val="150000"/>
              </a:lnSpc>
              <a:buNone/>
            </a:pPr>
            <a:r>
              <a:rPr lang="nl-NL" sz="3200" b="1" i="1" dirty="0">
                <a:solidFill>
                  <a:srgbClr val="0070C0"/>
                </a:solidFill>
                <a:latin typeface="Gill Sans" charset="0"/>
                <a:ea typeface="Verdana" panose="020B0604030504040204" pitchFamily="34" charset="0"/>
                <a:cs typeface="Gill Sans" charset="0"/>
              </a:rPr>
              <a:t>       Niet naleven = veroordeling</a:t>
            </a:r>
          </a:p>
        </p:txBody>
      </p:sp>
      <p:pic>
        <p:nvPicPr>
          <p:cNvPr id="5" name="Afbeelding 4">
            <a:extLst>
              <a:ext uri="{FF2B5EF4-FFF2-40B4-BE49-F238E27FC236}">
                <a16:creationId xmlns:a16="http://schemas.microsoft.com/office/drawing/2014/main" id="{9977A0AA-56EF-5E2A-82EC-7289ABB12226}"/>
              </a:ext>
            </a:extLst>
          </p:cNvPr>
          <p:cNvPicPr>
            <a:picLocks noChangeAspect="1"/>
          </p:cNvPicPr>
          <p:nvPr/>
        </p:nvPicPr>
        <p:blipFill>
          <a:blip r:embed="rId3"/>
          <a:stretch>
            <a:fillRect/>
          </a:stretch>
        </p:blipFill>
        <p:spPr>
          <a:xfrm>
            <a:off x="0" y="23461"/>
            <a:ext cx="1929502" cy="6858000"/>
          </a:xfrm>
          <a:prstGeom prst="rect">
            <a:avLst/>
          </a:prstGeom>
        </p:spPr>
      </p:pic>
      <p:sp>
        <p:nvSpPr>
          <p:cNvPr id="6" name="Tekstvak 5">
            <a:extLst>
              <a:ext uri="{FF2B5EF4-FFF2-40B4-BE49-F238E27FC236}">
                <a16:creationId xmlns:a16="http://schemas.microsoft.com/office/drawing/2014/main" id="{738D4F68-D49A-1B9B-DAFF-F90AE1B09847}"/>
              </a:ext>
            </a:extLst>
          </p:cNvPr>
          <p:cNvSpPr txBox="1"/>
          <p:nvPr/>
        </p:nvSpPr>
        <p:spPr>
          <a:xfrm>
            <a:off x="3817650" y="5365182"/>
            <a:ext cx="6817894" cy="746423"/>
          </a:xfrm>
          <a:prstGeom prst="rect">
            <a:avLst/>
          </a:prstGeom>
          <a:noFill/>
        </p:spPr>
        <p:txBody>
          <a:bodyPr wrap="square" rtlCol="0" anchor="ctr">
            <a:spAutoFit/>
          </a:bodyPr>
          <a:lstStyle/>
          <a:p>
            <a:pPr lvl="3" algn="ctr">
              <a:lnSpc>
                <a:spcPct val="150000"/>
              </a:lnSpc>
            </a:pPr>
            <a:r>
              <a:rPr lang="nl-NL" sz="3200" b="1" i="1" dirty="0">
                <a:solidFill>
                  <a:schemeClr val="tx2"/>
                </a:solidFill>
                <a:latin typeface="Gill Sans" charset="0"/>
                <a:ea typeface="Verdana" panose="020B0604030504040204" pitchFamily="34" charset="0"/>
                <a:cs typeface="Gill Sans" charset="0"/>
              </a:rPr>
              <a:t>Negatieve wilsverklaring</a:t>
            </a:r>
          </a:p>
        </p:txBody>
      </p:sp>
      <p:cxnSp>
        <p:nvCxnSpPr>
          <p:cNvPr id="8" name="Rechte verbindingslijn met pijl 7">
            <a:extLst>
              <a:ext uri="{FF2B5EF4-FFF2-40B4-BE49-F238E27FC236}">
                <a16:creationId xmlns:a16="http://schemas.microsoft.com/office/drawing/2014/main" id="{71001BED-CF20-C0AD-3FB8-98A33C402FC7}"/>
              </a:ext>
            </a:extLst>
          </p:cNvPr>
          <p:cNvCxnSpPr>
            <a:cxnSpLocks/>
          </p:cNvCxnSpPr>
          <p:nvPr/>
        </p:nvCxnSpPr>
        <p:spPr>
          <a:xfrm>
            <a:off x="4007283" y="5777185"/>
            <a:ext cx="13397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E4653FE1-0448-B2FC-960E-F27DACFFF2B4}"/>
              </a:ext>
            </a:extLst>
          </p:cNvPr>
          <p:cNvSpPr txBox="1"/>
          <p:nvPr/>
        </p:nvSpPr>
        <p:spPr>
          <a:xfrm>
            <a:off x="6898556" y="6111605"/>
            <a:ext cx="3736988" cy="523220"/>
          </a:xfrm>
          <a:prstGeom prst="rect">
            <a:avLst/>
          </a:prstGeom>
          <a:noFill/>
        </p:spPr>
        <p:txBody>
          <a:bodyPr wrap="square" rtlCol="0">
            <a:spAutoFit/>
          </a:bodyPr>
          <a:lstStyle/>
          <a:p>
            <a:r>
              <a:rPr lang="nl-NL" sz="1400" b="1" baseline="30000" dirty="0">
                <a:solidFill>
                  <a:schemeClr val="tx1">
                    <a:lumMod val="65000"/>
                    <a:lumOff val="35000"/>
                  </a:schemeClr>
                </a:solidFill>
              </a:rPr>
              <a:t>1. </a:t>
            </a:r>
            <a:r>
              <a:rPr lang="nl-NL" sz="1400" b="1" dirty="0">
                <a:solidFill>
                  <a:schemeClr val="tx1">
                    <a:lumMod val="65000"/>
                    <a:lumOff val="35000"/>
                  </a:schemeClr>
                </a:solidFill>
              </a:rPr>
              <a:t>Handboek gezondheidsrecht vol. II Deel 2 </a:t>
            </a:r>
          </a:p>
          <a:p>
            <a:r>
              <a:rPr lang="nl-NL" sz="1400" b="1" baseline="30000" dirty="0">
                <a:solidFill>
                  <a:schemeClr val="tx1">
                    <a:lumMod val="65000"/>
                    <a:lumOff val="35000"/>
                  </a:schemeClr>
                </a:solidFill>
              </a:rPr>
              <a:t>2. </a:t>
            </a:r>
            <a:r>
              <a:rPr lang="nl-NL" sz="1400" b="1" dirty="0">
                <a:solidFill>
                  <a:schemeClr val="tx1">
                    <a:lumMod val="65000"/>
                    <a:lumOff val="35000"/>
                  </a:schemeClr>
                </a:solidFill>
              </a:rPr>
              <a:t>Tijdschrift Nationale Raad 2002,95:3</a:t>
            </a:r>
          </a:p>
        </p:txBody>
      </p:sp>
      <p:cxnSp>
        <p:nvCxnSpPr>
          <p:cNvPr id="7" name="Rechte verbindingslijn met pijl 6">
            <a:extLst>
              <a:ext uri="{FF2B5EF4-FFF2-40B4-BE49-F238E27FC236}">
                <a16:creationId xmlns:a16="http://schemas.microsoft.com/office/drawing/2014/main" id="{DD9E0950-AA33-A532-EB3B-590A876C99EC}"/>
              </a:ext>
            </a:extLst>
          </p:cNvPr>
          <p:cNvCxnSpPr>
            <a:cxnSpLocks/>
          </p:cNvCxnSpPr>
          <p:nvPr/>
        </p:nvCxnSpPr>
        <p:spPr>
          <a:xfrm>
            <a:off x="6096000" y="1908546"/>
            <a:ext cx="802556" cy="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CAD0F766-EAB5-8C85-9F1B-F600F9D48311}"/>
              </a:ext>
            </a:extLst>
          </p:cNvPr>
          <p:cNvCxnSpPr>
            <a:cxnSpLocks/>
          </p:cNvCxnSpPr>
          <p:nvPr/>
        </p:nvCxnSpPr>
        <p:spPr>
          <a:xfrm>
            <a:off x="5124139" y="3404992"/>
            <a:ext cx="80255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38505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10665-FB77-1548-40D1-CB5E4A3C877E}"/>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8A3D1E9-514C-9535-727F-D12BB9843E2A}"/>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6481778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133599" y="478257"/>
            <a:ext cx="9732335" cy="5235265"/>
          </a:xfrm>
        </p:spPr>
        <p:txBody>
          <a:bodyPr>
            <a:normAutofit fontScale="25000" lnSpcReduction="20000"/>
          </a:bodyPr>
          <a:lstStyle/>
          <a:p>
            <a:pPr marL="514350" indent="-514350">
              <a:lnSpc>
                <a:spcPct val="120000"/>
              </a:lnSpc>
              <a:buFont typeface="+mj-lt"/>
              <a:buAutoNum type="arabicPeriod" startAt="2"/>
            </a:pPr>
            <a:r>
              <a:rPr lang="nl-NL" sz="11200" b="1" dirty="0">
                <a:solidFill>
                  <a:srgbClr val="C00000"/>
                </a:solidFill>
                <a:latin typeface="Gill Sans" charset="0"/>
                <a:ea typeface="Verdana" panose="020B0604030504040204" pitchFamily="34" charset="0"/>
                <a:cs typeface="Gill Sans" charset="0"/>
              </a:rPr>
              <a:t>Wet palliatieve zorg (2002 - 2016)</a:t>
            </a:r>
            <a:r>
              <a:rPr lang="nl-NL" sz="11200" baseline="30000" dirty="0">
                <a:solidFill>
                  <a:schemeClr val="tx1">
                    <a:lumMod val="65000"/>
                    <a:lumOff val="35000"/>
                  </a:schemeClr>
                </a:solidFill>
                <a:latin typeface="Gill Sans" charset="0"/>
                <a:ea typeface="Verdana" panose="020B0604030504040204" pitchFamily="34" charset="0"/>
                <a:cs typeface="Gill Sans" charset="0"/>
              </a:rPr>
              <a:t>1,2</a:t>
            </a:r>
            <a:r>
              <a:rPr lang="nl-NL" sz="11200" b="1" dirty="0">
                <a:solidFill>
                  <a:srgbClr val="C00000"/>
                </a:solidFill>
                <a:latin typeface="Gill Sans" charset="0"/>
                <a:ea typeface="Verdana" panose="020B0604030504040204" pitchFamily="34" charset="0"/>
                <a:cs typeface="Gill Sans" charset="0"/>
              </a:rPr>
              <a:t>:</a:t>
            </a:r>
            <a:r>
              <a:rPr lang="nl-NL" sz="11200" b="1" dirty="0">
                <a:solidFill>
                  <a:srgbClr val="FF0000"/>
                </a:solidFill>
                <a:latin typeface="Gill Sans" charset="0"/>
                <a:ea typeface="Verdana" panose="020B0604030504040204" pitchFamily="34" charset="0"/>
                <a:cs typeface="Gill Sans" charset="0"/>
              </a:rPr>
              <a:t> </a:t>
            </a:r>
            <a:r>
              <a:rPr lang="nl-NL" sz="11200" dirty="0">
                <a:solidFill>
                  <a:schemeClr val="tx2"/>
                </a:solidFill>
                <a:latin typeface="Gill Sans" charset="0"/>
                <a:ea typeface="Verdana" panose="020B0604030504040204" pitchFamily="34" charset="0"/>
                <a:cs typeface="Gill Sans" charset="0"/>
              </a:rPr>
              <a:t>centraal staat het recht op palliatieve zorg, </a:t>
            </a:r>
            <a:r>
              <a:rPr lang="nl-NL" sz="11200" b="1" dirty="0">
                <a:solidFill>
                  <a:srgbClr val="0070C0"/>
                </a:solidFill>
                <a:latin typeface="Gill Sans" charset="0"/>
                <a:ea typeface="Verdana" panose="020B0604030504040204" pitchFamily="34" charset="0"/>
                <a:cs typeface="Gill Sans" charset="0"/>
              </a:rPr>
              <a:t>niet de verplichting </a:t>
            </a:r>
            <a:r>
              <a:rPr lang="nl-NL" sz="11200" dirty="0">
                <a:solidFill>
                  <a:schemeClr val="tx2"/>
                </a:solidFill>
                <a:latin typeface="Gill Sans" charset="0"/>
                <a:ea typeface="Verdana" panose="020B0604030504040204" pitchFamily="34" charset="0"/>
                <a:cs typeface="Gill Sans" charset="0"/>
              </a:rPr>
              <a:t>daartoe. </a:t>
            </a:r>
            <a:br>
              <a:rPr lang="nl-NL" sz="11200" i="1" dirty="0">
                <a:solidFill>
                  <a:schemeClr val="tx2"/>
                </a:solidFill>
                <a:latin typeface="Gill Sans" charset="0"/>
                <a:ea typeface="Verdana" panose="020B0604030504040204" pitchFamily="34" charset="0"/>
                <a:cs typeface="Gill Sans" charset="0"/>
              </a:rPr>
            </a:br>
            <a:endParaRPr lang="nl-NL" sz="11200" i="1" dirty="0">
              <a:solidFill>
                <a:schemeClr val="tx2"/>
              </a:solidFill>
              <a:latin typeface="Gill Sans" charset="0"/>
              <a:ea typeface="Verdana" panose="020B0604030504040204" pitchFamily="34" charset="0"/>
              <a:cs typeface="Gill Sans" charset="0"/>
            </a:endParaRPr>
          </a:p>
          <a:p>
            <a:pPr lvl="2">
              <a:buFont typeface="Wingdings" pitchFamily="2" charset="2"/>
              <a:buChar char="Ø"/>
            </a:pPr>
            <a:r>
              <a:rPr lang="nl-NL" sz="11200" i="1" dirty="0">
                <a:solidFill>
                  <a:schemeClr val="tx2"/>
                </a:solidFill>
                <a:latin typeface="Gill Sans" charset="0"/>
                <a:ea typeface="Verdana" panose="020B0604030504040204" pitchFamily="34" charset="0"/>
                <a:cs typeface="Gill Sans" charset="0"/>
              </a:rPr>
              <a:t> P</a:t>
            </a:r>
            <a:r>
              <a:rPr lang="nl-NL" sz="11200" dirty="0">
                <a:solidFill>
                  <a:schemeClr val="tx2"/>
                </a:solidFill>
                <a:latin typeface="Gill Sans" charset="0"/>
                <a:ea typeface="Verdana" panose="020B0604030504040204" pitchFamily="34" charset="0"/>
                <a:cs typeface="Gill Sans" charset="0"/>
              </a:rPr>
              <a:t>alliatieve zorg            respect patiëntenrechten</a:t>
            </a:r>
          </a:p>
          <a:p>
            <a:pPr lvl="4">
              <a:lnSpc>
                <a:spcPct val="140000"/>
              </a:lnSpc>
              <a:buFont typeface="Systeemlettertype regulier"/>
              <a:buChar char="-"/>
            </a:pPr>
            <a:r>
              <a:rPr lang="nl-NL" sz="11200" b="1" i="1" dirty="0">
                <a:solidFill>
                  <a:srgbClr val="0070C0"/>
                </a:solidFill>
                <a:latin typeface="Gill Sans" charset="0"/>
                <a:ea typeface="Verdana" panose="020B0604030504040204" pitchFamily="34" charset="0"/>
                <a:cs typeface="Gill Sans" charset="0"/>
              </a:rPr>
              <a:t>Toestemming</a:t>
            </a:r>
            <a:r>
              <a:rPr lang="nl-NL" sz="11200" dirty="0">
                <a:solidFill>
                  <a:schemeClr val="tx2"/>
                </a:solidFill>
                <a:latin typeface="Gill Sans" charset="0"/>
                <a:ea typeface="Verdana" panose="020B0604030504040204" pitchFamily="34" charset="0"/>
                <a:cs typeface="Gill Sans" charset="0"/>
              </a:rPr>
              <a:t> van betrokkene of zijn vertegenwoordiger(s)</a:t>
            </a:r>
            <a:r>
              <a:rPr lang="nl-NL" sz="11200" i="1" dirty="0">
                <a:solidFill>
                  <a:schemeClr val="tx2"/>
                </a:solidFill>
                <a:latin typeface="Gill Sans" charset="0"/>
                <a:ea typeface="Verdana" panose="020B0604030504040204" pitchFamily="34" charset="0"/>
                <a:cs typeface="Gill Sans" charset="0"/>
              </a:rPr>
              <a:t> </a:t>
            </a:r>
            <a:endParaRPr lang="nl-NL" sz="11400" dirty="0">
              <a:solidFill>
                <a:schemeClr val="tx2"/>
              </a:solidFill>
              <a:latin typeface="Gill Sans" charset="0"/>
              <a:ea typeface="Verdana" panose="020B0604030504040204" pitchFamily="34" charset="0"/>
              <a:cs typeface="Gill Sans" charset="0"/>
            </a:endParaRPr>
          </a:p>
          <a:p>
            <a:pPr lvl="2">
              <a:lnSpc>
                <a:spcPct val="140000"/>
              </a:lnSpc>
              <a:buFont typeface="Wingdings" pitchFamily="2" charset="2"/>
              <a:buChar char="Ø"/>
            </a:pPr>
            <a:r>
              <a:rPr lang="nl-NL" sz="11200" b="1" dirty="0">
                <a:solidFill>
                  <a:schemeClr val="tx2"/>
                </a:solidFill>
                <a:latin typeface="Gill Sans" charset="0"/>
                <a:ea typeface="Verdana" panose="020B0604030504040204" pitchFamily="34" charset="0"/>
                <a:cs typeface="Gill Sans" charset="0"/>
              </a:rPr>
              <a:t>Belangrijke wet</a:t>
            </a:r>
            <a:r>
              <a:rPr lang="nl-NL" sz="11200" dirty="0">
                <a:solidFill>
                  <a:schemeClr val="tx2"/>
                </a:solidFill>
                <a:latin typeface="Gill Sans" charset="0"/>
                <a:ea typeface="Verdana" panose="020B0604030504040204" pitchFamily="34" charset="0"/>
                <a:cs typeface="Gill Sans" charset="0"/>
              </a:rPr>
              <a:t>:  50%          palliatieve zorg</a:t>
            </a:r>
            <a:r>
              <a:rPr lang="nl-NL" sz="11600" dirty="0">
                <a:solidFill>
                  <a:schemeClr val="tx2"/>
                </a:solidFill>
                <a:latin typeface="Gill Sans" charset="0"/>
                <a:ea typeface="Verdana" panose="020B0604030504040204" pitchFamily="34" charset="0"/>
                <a:cs typeface="Gill Sans" charset="0"/>
              </a:rPr>
              <a:t>.</a:t>
            </a:r>
          </a:p>
          <a:p>
            <a:pPr lvl="3">
              <a:lnSpc>
                <a:spcPct val="140000"/>
              </a:lnSpc>
              <a:buFont typeface="Wingdings" pitchFamily="2" charset="2"/>
              <a:buChar char="Ø"/>
            </a:pPr>
            <a:r>
              <a:rPr lang="nl-BE" sz="9400" b="1" i="0" u="none" strike="noStrike" dirty="0">
                <a:solidFill>
                  <a:schemeClr val="tx1">
                    <a:lumMod val="65000"/>
                    <a:lumOff val="35000"/>
                  </a:schemeClr>
                </a:solidFill>
                <a:effectLst/>
                <a:latin typeface="Gill Sans MT" panose="020B0502020104020203" pitchFamily="34" charset="77"/>
              </a:rPr>
              <a:t>2016</a:t>
            </a:r>
            <a:r>
              <a:rPr lang="nl-BE" sz="9400" b="0" i="0" u="none" strike="noStrike" dirty="0">
                <a:solidFill>
                  <a:schemeClr val="tx1">
                    <a:lumMod val="65000"/>
                    <a:lumOff val="35000"/>
                  </a:schemeClr>
                </a:solidFill>
                <a:effectLst/>
                <a:latin typeface="Gill Sans MT" panose="020B0502020104020203" pitchFamily="34" charset="77"/>
              </a:rPr>
              <a:t>: Elke patiënt heeft recht op palliatieve zorg</a:t>
            </a:r>
            <a:r>
              <a:rPr lang="nl-BE" sz="9400" b="1" dirty="0">
                <a:solidFill>
                  <a:srgbClr val="0070C0"/>
                </a:solidFill>
                <a:latin typeface="Gill Sans MT" panose="020B0502020104020203" pitchFamily="34" charset="77"/>
              </a:rPr>
              <a:t> ongeacht zijn levensverwachting</a:t>
            </a:r>
            <a:r>
              <a:rPr lang="nl-BE" sz="9400" b="0" i="0" u="none" strike="noStrike" dirty="0">
                <a:solidFill>
                  <a:schemeClr val="tx1">
                    <a:lumMod val="65000"/>
                    <a:lumOff val="35000"/>
                  </a:schemeClr>
                </a:solidFill>
                <a:effectLst/>
                <a:latin typeface="Gill Sans MT" panose="020B0502020104020203" pitchFamily="34" charset="77"/>
              </a:rPr>
              <a:t>, als hij lijdt aan </a:t>
            </a:r>
            <a:r>
              <a:rPr lang="nl-BE" sz="9400" dirty="0">
                <a:solidFill>
                  <a:schemeClr val="tx1">
                    <a:lumMod val="65000"/>
                    <a:lumOff val="35000"/>
                  </a:schemeClr>
                </a:solidFill>
                <a:latin typeface="Gill Sans MT" panose="020B0502020104020203" pitchFamily="34" charset="77"/>
              </a:rPr>
              <a:t>een </a:t>
            </a:r>
            <a:r>
              <a:rPr lang="nl-BE" sz="9400" b="0" i="0" u="none" strike="noStrike" dirty="0">
                <a:solidFill>
                  <a:schemeClr val="tx1">
                    <a:lumMod val="65000"/>
                    <a:lumOff val="35000"/>
                  </a:schemeClr>
                </a:solidFill>
                <a:effectLst/>
                <a:latin typeface="Gill Sans MT" panose="020B0502020104020203" pitchFamily="34" charset="77"/>
              </a:rPr>
              <a:t>terminale ernstige en levensbedreigende ziekte</a:t>
            </a:r>
            <a:r>
              <a:rPr lang="nl-BE" sz="9400" dirty="0">
                <a:solidFill>
                  <a:schemeClr val="tx1">
                    <a:lumMod val="65000"/>
                    <a:lumOff val="35000"/>
                  </a:schemeClr>
                </a:solidFill>
                <a:latin typeface="Gill Sans MT" panose="020B0502020104020203" pitchFamily="34" charset="77"/>
              </a:rPr>
              <a:t>. </a:t>
            </a:r>
            <a:endParaRPr lang="nl-NL" sz="9400" i="1" dirty="0">
              <a:solidFill>
                <a:schemeClr val="tx1">
                  <a:lumMod val="65000"/>
                  <a:lumOff val="35000"/>
                </a:schemeClr>
              </a:solidFill>
              <a:latin typeface="Gill Sans MT" panose="020B0502020104020203" pitchFamily="34" charset="77"/>
              <a:ea typeface="Verdana" panose="020B0604030504040204" pitchFamily="34" charset="0"/>
              <a:cs typeface="Gill Sans" charset="0"/>
            </a:endParaRPr>
          </a:p>
          <a:p>
            <a:pPr marL="1828800" lvl="4" indent="0">
              <a:buNone/>
            </a:pPr>
            <a:r>
              <a:rPr lang="nl-NL" sz="9600" i="1" dirty="0">
                <a:solidFill>
                  <a:schemeClr val="tx2"/>
                </a:solidFill>
                <a:ea typeface="Verdana" panose="020B0604030504040204" pitchFamily="34" charset="0"/>
                <a:cs typeface="Gill Sans" charset="0"/>
              </a:rPr>
              <a:t>    </a:t>
            </a:r>
          </a:p>
          <a:p>
            <a:pPr marL="1828800" lvl="4" indent="0">
              <a:buNone/>
            </a:pPr>
            <a:endParaRPr lang="nl-NL" sz="2800" i="1" dirty="0">
              <a:solidFill>
                <a:schemeClr val="tx2"/>
              </a:solidFill>
              <a:latin typeface="Gill Sans" charset="0"/>
              <a:ea typeface="Verdana" panose="020B0604030504040204" pitchFamily="34" charset="0"/>
              <a:cs typeface="Gill Sans" charset="0"/>
            </a:endParaRPr>
          </a:p>
          <a:p>
            <a:pPr marL="0" indent="0">
              <a:buNone/>
            </a:pPr>
            <a:endParaRPr lang="nl-NL" i="1" dirty="0">
              <a:solidFill>
                <a:schemeClr val="tx2"/>
              </a:solidFill>
              <a:latin typeface="Gill Sans" charset="0"/>
              <a:ea typeface="Verdana" panose="020B0604030504040204" pitchFamily="34" charset="0"/>
              <a:cs typeface="Gill Sans" charset="0"/>
            </a:endParaRPr>
          </a:p>
        </p:txBody>
      </p:sp>
      <p:cxnSp>
        <p:nvCxnSpPr>
          <p:cNvPr id="8" name="Rechte verbindingslijn met pijl 7">
            <a:extLst>
              <a:ext uri="{FF2B5EF4-FFF2-40B4-BE49-F238E27FC236}">
                <a16:creationId xmlns:a16="http://schemas.microsoft.com/office/drawing/2014/main" id="{96B21516-A4D0-6242-85BA-79C0230A2EF9}"/>
              </a:ext>
            </a:extLst>
          </p:cNvPr>
          <p:cNvCxnSpPr>
            <a:cxnSpLocks/>
          </p:cNvCxnSpPr>
          <p:nvPr/>
        </p:nvCxnSpPr>
        <p:spPr>
          <a:xfrm>
            <a:off x="7248399" y="3602171"/>
            <a:ext cx="75260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D61C74EF-B8CB-B84E-8658-BE6445325D76}"/>
              </a:ext>
            </a:extLst>
          </p:cNvPr>
          <p:cNvPicPr>
            <a:picLocks noChangeAspect="1"/>
          </p:cNvPicPr>
          <p:nvPr/>
        </p:nvPicPr>
        <p:blipFill>
          <a:blip r:embed="rId3"/>
          <a:stretch>
            <a:fillRect/>
          </a:stretch>
        </p:blipFill>
        <p:spPr>
          <a:xfrm>
            <a:off x="0" y="0"/>
            <a:ext cx="1929502" cy="6858000"/>
          </a:xfrm>
          <a:prstGeom prst="rect">
            <a:avLst/>
          </a:prstGeom>
        </p:spPr>
      </p:pic>
      <p:cxnSp>
        <p:nvCxnSpPr>
          <p:cNvPr id="11" name="Rechte verbindingslijn met pijl 10">
            <a:extLst>
              <a:ext uri="{FF2B5EF4-FFF2-40B4-BE49-F238E27FC236}">
                <a16:creationId xmlns:a16="http://schemas.microsoft.com/office/drawing/2014/main" id="{8D8C9B15-7D67-3C40-AA10-76A34C578B0E}"/>
              </a:ext>
            </a:extLst>
          </p:cNvPr>
          <p:cNvCxnSpPr>
            <a:cxnSpLocks/>
          </p:cNvCxnSpPr>
          <p:nvPr/>
        </p:nvCxnSpPr>
        <p:spPr>
          <a:xfrm>
            <a:off x="5777726" y="2000798"/>
            <a:ext cx="79057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22F0FC7F-907D-2B64-3D09-9AB5026FAE31}"/>
              </a:ext>
            </a:extLst>
          </p:cNvPr>
          <p:cNvSpPr txBox="1"/>
          <p:nvPr/>
        </p:nvSpPr>
        <p:spPr>
          <a:xfrm>
            <a:off x="4018298" y="5779094"/>
            <a:ext cx="7847636" cy="738664"/>
          </a:xfrm>
          <a:prstGeom prst="rect">
            <a:avLst/>
          </a:prstGeom>
          <a:noFill/>
        </p:spPr>
        <p:txBody>
          <a:bodyPr wrap="square" rtlCol="0">
            <a:spAutoFit/>
          </a:bodyPr>
          <a:lstStyle/>
          <a:p>
            <a:r>
              <a:rPr lang="nl-NL" sz="1400" baseline="30000" dirty="0">
                <a:solidFill>
                  <a:schemeClr val="tx1">
                    <a:lumMod val="65000"/>
                    <a:lumOff val="35000"/>
                  </a:schemeClr>
                </a:solidFill>
              </a:rPr>
              <a:t>1</a:t>
            </a:r>
            <a:r>
              <a:rPr lang="nl-NL" sz="1400" dirty="0">
                <a:solidFill>
                  <a:schemeClr val="tx1">
                    <a:lumMod val="65000"/>
                    <a:lumOff val="35000"/>
                  </a:schemeClr>
                </a:solidFill>
              </a:rPr>
              <a:t> De wet betreffende de palliatieve zorg.</a:t>
            </a:r>
          </a:p>
          <a:p>
            <a:r>
              <a:rPr lang="nl-BE" sz="1400" i="0" baseline="30000" dirty="0">
                <a:solidFill>
                  <a:schemeClr val="tx1">
                    <a:lumMod val="65000"/>
                    <a:lumOff val="35000"/>
                  </a:schemeClr>
                </a:solidFill>
                <a:effectLst/>
              </a:rPr>
              <a:t>2</a:t>
            </a:r>
            <a:r>
              <a:rPr lang="nl-BE" sz="1400" i="0" dirty="0">
                <a:solidFill>
                  <a:schemeClr val="tx1">
                    <a:lumMod val="65000"/>
                    <a:lumOff val="35000"/>
                  </a:schemeClr>
                </a:solidFill>
                <a:effectLst/>
              </a:rPr>
              <a:t> Wet tot wijziging van de wet van 14 juni 2002 betreffende de palliatieve zorg, tot verruiming van de definitie van palliatieve zorg (21 juli 2016).</a:t>
            </a:r>
            <a:endParaRPr lang="nl-NL" sz="1400" dirty="0">
              <a:solidFill>
                <a:schemeClr val="tx1">
                  <a:lumMod val="65000"/>
                  <a:lumOff val="35000"/>
                </a:schemeClr>
              </a:solidFill>
            </a:endParaRPr>
          </a:p>
        </p:txBody>
      </p:sp>
      <p:pic>
        <p:nvPicPr>
          <p:cNvPr id="6" name="Afbeelding 5">
            <a:extLst>
              <a:ext uri="{FF2B5EF4-FFF2-40B4-BE49-F238E27FC236}">
                <a16:creationId xmlns:a16="http://schemas.microsoft.com/office/drawing/2014/main" id="{A231DA7A-96A3-B4C4-18CF-80CD72338541}"/>
              </a:ext>
            </a:extLst>
          </p:cNvPr>
          <p:cNvPicPr>
            <a:picLocks noChangeAspect="1"/>
          </p:cNvPicPr>
          <p:nvPr/>
        </p:nvPicPr>
        <p:blipFill>
          <a:blip r:embed="rId3"/>
          <a:stretch>
            <a:fillRect/>
          </a:stretch>
        </p:blipFill>
        <p:spPr>
          <a:xfrm>
            <a:off x="0" y="0"/>
            <a:ext cx="1929502" cy="6858000"/>
          </a:xfrm>
          <a:prstGeom prst="rect">
            <a:avLst/>
          </a:prstGeom>
        </p:spPr>
      </p:pic>
    </p:spTree>
    <p:extLst>
      <p:ext uri="{BB962C8B-B14F-4D97-AF65-F5344CB8AC3E}">
        <p14:creationId xmlns:p14="http://schemas.microsoft.com/office/powerpoint/2010/main" val="10451041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104433" y="800100"/>
            <a:ext cx="9559247" cy="5257799"/>
          </a:xfrm>
        </p:spPr>
        <p:txBody>
          <a:bodyPr>
            <a:normAutofit fontScale="92500" lnSpcReduction="20000"/>
          </a:bodyPr>
          <a:lstStyle/>
          <a:p>
            <a:pPr marL="514350" indent="-514350">
              <a:lnSpc>
                <a:spcPct val="150000"/>
              </a:lnSpc>
              <a:buFont typeface="+mj-lt"/>
              <a:buAutoNum type="arabicPeriod" startAt="3"/>
            </a:pPr>
            <a:r>
              <a:rPr lang="nl-NL" b="1" dirty="0">
                <a:solidFill>
                  <a:srgbClr val="C00000"/>
                </a:solidFill>
                <a:latin typeface="Gill Sans" charset="0"/>
                <a:ea typeface="Verdana" panose="020B0604030504040204" pitchFamily="34" charset="0"/>
                <a:cs typeface="Gill Sans" charset="0"/>
              </a:rPr>
              <a:t>Wet euthanasie (2002 – 2016 – 2020 - 2024):</a:t>
            </a:r>
            <a:r>
              <a:rPr lang="nl-NL" dirty="0">
                <a:solidFill>
                  <a:srgbClr val="C00000"/>
                </a:solidFill>
                <a:latin typeface="Gill Sans" charset="0"/>
                <a:ea typeface="Verdana" panose="020B0604030504040204" pitchFamily="34" charset="0"/>
                <a:cs typeface="Gill Sans" charset="0"/>
              </a:rPr>
              <a:t> </a:t>
            </a:r>
            <a:r>
              <a:rPr lang="nl-NL" dirty="0">
                <a:solidFill>
                  <a:schemeClr val="tx2"/>
                </a:solidFill>
                <a:latin typeface="Gill Sans" charset="0"/>
                <a:ea typeface="Verdana" panose="020B0604030504040204" pitchFamily="34" charset="0"/>
                <a:cs typeface="Gill Sans" charset="0"/>
              </a:rPr>
              <a:t>centraal staat het recht</a:t>
            </a:r>
            <a:r>
              <a:rPr lang="nl-NL" baseline="30000" dirty="0">
                <a:solidFill>
                  <a:schemeClr val="tx2"/>
                </a:solidFill>
                <a:latin typeface="Gill Sans" charset="0"/>
                <a:ea typeface="Verdana" panose="020B0604030504040204" pitchFamily="34" charset="0"/>
                <a:cs typeface="Gill Sans" charset="0"/>
              </a:rPr>
              <a:t>1</a:t>
            </a:r>
            <a:r>
              <a:rPr lang="nl-NL" dirty="0">
                <a:solidFill>
                  <a:schemeClr val="tx2"/>
                </a:solidFill>
                <a:latin typeface="Gill Sans" charset="0"/>
                <a:ea typeface="Verdana" panose="020B0604030504040204" pitchFamily="34" charset="0"/>
                <a:cs typeface="Gill Sans" charset="0"/>
              </a:rPr>
              <a:t> om een euthanasieverzoek te laten onderzoeken. </a:t>
            </a:r>
          </a:p>
          <a:p>
            <a:pPr lvl="2">
              <a:lnSpc>
                <a:spcPct val="150000"/>
              </a:lnSpc>
              <a:buFont typeface="Wingdings" pitchFamily="2" charset="2"/>
              <a:buChar char="Ø"/>
            </a:pPr>
            <a:r>
              <a:rPr lang="nl-NL" sz="2800" dirty="0">
                <a:solidFill>
                  <a:schemeClr val="tx2"/>
                </a:solidFill>
                <a:latin typeface="Gill Sans" charset="0"/>
                <a:ea typeface="Verdana" panose="020B0604030504040204" pitchFamily="34" charset="0"/>
                <a:cs typeface="Gill Sans" charset="0"/>
              </a:rPr>
              <a:t>Voorwaarden en de procedure voldaan          euthanasie</a:t>
            </a:r>
          </a:p>
          <a:p>
            <a:pPr lvl="2">
              <a:lnSpc>
                <a:spcPct val="150000"/>
              </a:lnSpc>
              <a:buFont typeface="Wingdings" pitchFamily="2" charset="2"/>
              <a:buChar char="Ø"/>
            </a:pPr>
            <a:r>
              <a:rPr lang="nl-NL" sz="2800" b="1" dirty="0">
                <a:solidFill>
                  <a:srgbClr val="0070C0"/>
                </a:solidFill>
                <a:latin typeface="Gill Sans" charset="0"/>
                <a:ea typeface="Verdana" panose="020B0604030504040204" pitchFamily="34" charset="0"/>
                <a:cs typeface="Gill Sans" charset="0"/>
              </a:rPr>
              <a:t>Geen recht op uitvoering</a:t>
            </a:r>
            <a:r>
              <a:rPr lang="nl-NL" sz="2800" dirty="0">
                <a:solidFill>
                  <a:srgbClr val="0433FF"/>
                </a:solidFill>
                <a:latin typeface="Gill Sans" charset="0"/>
                <a:ea typeface="Verdana" panose="020B0604030504040204" pitchFamily="34" charset="0"/>
                <a:cs typeface="Gill Sans" charset="0"/>
              </a:rPr>
              <a:t>           </a:t>
            </a:r>
            <a:r>
              <a:rPr lang="nl-NL" sz="2800" i="1" dirty="0">
                <a:solidFill>
                  <a:schemeClr val="tx2"/>
                </a:solidFill>
                <a:latin typeface="Gill Sans" charset="0"/>
                <a:ea typeface="Verdana" panose="020B0604030504040204" pitchFamily="34" charset="0"/>
                <a:cs typeface="Gill Sans" charset="0"/>
              </a:rPr>
              <a:t>juridisch noch medisch afdwingbaar</a:t>
            </a:r>
            <a:r>
              <a:rPr lang="nl-NL" i="1" dirty="0">
                <a:solidFill>
                  <a:schemeClr val="tx2"/>
                </a:solidFill>
                <a:latin typeface="Gill Sans" charset="0"/>
                <a:ea typeface="Verdana" panose="020B0604030504040204" pitchFamily="34" charset="0"/>
                <a:cs typeface="Gill Sans" charset="0"/>
              </a:rPr>
              <a:t>.</a:t>
            </a:r>
          </a:p>
          <a:p>
            <a:pPr lvl="4">
              <a:lnSpc>
                <a:spcPct val="150000"/>
              </a:lnSpc>
              <a:buFont typeface="Systeemlettertype regulier"/>
              <a:buChar char="-"/>
            </a:pPr>
            <a:r>
              <a:rPr lang="nl-NL" sz="2800" b="1" i="1" dirty="0">
                <a:solidFill>
                  <a:schemeClr val="tx2"/>
                </a:solidFill>
                <a:latin typeface="Gill Sans" charset="0"/>
                <a:ea typeface="Verdana" panose="020B0604030504040204" pitchFamily="34" charset="0"/>
                <a:cs typeface="Gill Sans" charset="0"/>
              </a:rPr>
              <a:t>De wilsverklaring euthanasie </a:t>
            </a:r>
            <a:r>
              <a:rPr lang="nl-NL" sz="2800" i="1" dirty="0">
                <a:solidFill>
                  <a:schemeClr val="tx2"/>
                </a:solidFill>
                <a:latin typeface="Gill Sans" charset="0"/>
                <a:ea typeface="Verdana" panose="020B0604030504040204" pitchFamily="34" charset="0"/>
                <a:cs typeface="Gill Sans" charset="0"/>
              </a:rPr>
              <a:t>(patiënt onomkeerbaar niet meer bij bewustzijn zijn)</a:t>
            </a:r>
          </a:p>
          <a:p>
            <a:pPr lvl="4">
              <a:lnSpc>
                <a:spcPct val="150000"/>
              </a:lnSpc>
              <a:buFont typeface="Systeemlettertype regulier"/>
              <a:buChar char="-"/>
            </a:pPr>
            <a:r>
              <a:rPr lang="nl-NL" sz="2800" b="1" i="1" dirty="0">
                <a:solidFill>
                  <a:schemeClr val="tx2"/>
                </a:solidFill>
                <a:latin typeface="Gill Sans" charset="0"/>
                <a:ea typeface="Verdana" panose="020B0604030504040204" pitchFamily="34" charset="0"/>
                <a:cs typeface="Gill Sans" charset="0"/>
              </a:rPr>
              <a:t>Een actueel euthanasieverzoek </a:t>
            </a:r>
            <a:r>
              <a:rPr lang="nl-NL" sz="2800" i="1" dirty="0">
                <a:solidFill>
                  <a:schemeClr val="tx2"/>
                </a:solidFill>
                <a:latin typeface="Gill Sans" charset="0"/>
                <a:ea typeface="Verdana" panose="020B0604030504040204" pitchFamily="34" charset="0"/>
                <a:cs typeface="Gill Sans" charset="0"/>
              </a:rPr>
              <a:t>(bewuste wilsbekwame patiënt)</a:t>
            </a:r>
          </a:p>
        </p:txBody>
      </p:sp>
      <p:cxnSp>
        <p:nvCxnSpPr>
          <p:cNvPr id="6" name="Rechte verbindingslijn met pijl 5">
            <a:extLst>
              <a:ext uri="{FF2B5EF4-FFF2-40B4-BE49-F238E27FC236}">
                <a16:creationId xmlns:a16="http://schemas.microsoft.com/office/drawing/2014/main" id="{5E832955-85FB-BE42-8C31-15BAC187A4FE}"/>
              </a:ext>
            </a:extLst>
          </p:cNvPr>
          <p:cNvCxnSpPr/>
          <p:nvPr/>
        </p:nvCxnSpPr>
        <p:spPr>
          <a:xfrm>
            <a:off x="8595503" y="2246384"/>
            <a:ext cx="76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DC456F6-6193-6A47-AD00-816D4A30334D}"/>
              </a:ext>
            </a:extLst>
          </p:cNvPr>
          <p:cNvPicPr>
            <a:picLocks noChangeAspect="1"/>
          </p:cNvPicPr>
          <p:nvPr/>
        </p:nvPicPr>
        <p:blipFill>
          <a:blip r:embed="rId3"/>
          <a:stretch>
            <a:fillRect/>
          </a:stretch>
        </p:blipFill>
        <p:spPr>
          <a:xfrm>
            <a:off x="0" y="0"/>
            <a:ext cx="1929502" cy="6858000"/>
          </a:xfrm>
          <a:prstGeom prst="rect">
            <a:avLst/>
          </a:prstGeom>
        </p:spPr>
      </p:pic>
      <p:cxnSp>
        <p:nvCxnSpPr>
          <p:cNvPr id="2" name="Rechte verbindingslijn met pijl 1">
            <a:extLst>
              <a:ext uri="{FF2B5EF4-FFF2-40B4-BE49-F238E27FC236}">
                <a16:creationId xmlns:a16="http://schemas.microsoft.com/office/drawing/2014/main" id="{A1163231-E55C-D1F3-4306-AD9B7A9C33B4}"/>
              </a:ext>
            </a:extLst>
          </p:cNvPr>
          <p:cNvCxnSpPr/>
          <p:nvPr/>
        </p:nvCxnSpPr>
        <p:spPr>
          <a:xfrm>
            <a:off x="7650623" y="2844406"/>
            <a:ext cx="76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205FCF8-887D-D39A-5B5A-A38BACAAB1E2}"/>
              </a:ext>
            </a:extLst>
          </p:cNvPr>
          <p:cNvSpPr txBox="1"/>
          <p:nvPr/>
        </p:nvSpPr>
        <p:spPr>
          <a:xfrm>
            <a:off x="5374105" y="6165272"/>
            <a:ext cx="6060851" cy="369332"/>
          </a:xfrm>
          <a:prstGeom prst="rect">
            <a:avLst/>
          </a:prstGeom>
          <a:noFill/>
        </p:spPr>
        <p:txBody>
          <a:bodyPr wrap="square" rtlCol="0">
            <a:spAutoFit/>
          </a:bodyPr>
          <a:lstStyle/>
          <a:p>
            <a:r>
              <a:rPr lang="nl-NL" b="1" baseline="30000" dirty="0">
                <a:solidFill>
                  <a:schemeClr val="tx1">
                    <a:lumMod val="65000"/>
                    <a:lumOff val="35000"/>
                  </a:schemeClr>
                </a:solidFill>
              </a:rPr>
              <a:t>1</a:t>
            </a:r>
            <a:r>
              <a:rPr lang="nl-NL" b="1" dirty="0">
                <a:solidFill>
                  <a:schemeClr val="tx1">
                    <a:lumMod val="65000"/>
                    <a:lumOff val="35000"/>
                  </a:schemeClr>
                </a:solidFill>
              </a:rPr>
              <a:t> De euthanasiewet 20 jaar, een evaluatie: </a:t>
            </a:r>
            <a:r>
              <a:rPr lang="nl-NL" b="1" dirty="0" err="1">
                <a:solidFill>
                  <a:schemeClr val="tx1">
                    <a:lumMod val="65000"/>
                    <a:lumOff val="35000"/>
                  </a:schemeClr>
                </a:solidFill>
              </a:rPr>
              <a:t>hfdst</a:t>
            </a:r>
            <a:r>
              <a:rPr lang="nl-NL" b="1" dirty="0">
                <a:solidFill>
                  <a:schemeClr val="tx1">
                    <a:lumMod val="65000"/>
                    <a:lumOff val="35000"/>
                  </a:schemeClr>
                </a:solidFill>
              </a:rPr>
              <a:t> 1, </a:t>
            </a:r>
            <a:r>
              <a:rPr lang="nl-NL" b="1" dirty="0" err="1">
                <a:solidFill>
                  <a:schemeClr val="tx1">
                    <a:lumMod val="65000"/>
                    <a:lumOff val="35000"/>
                  </a:schemeClr>
                </a:solidFill>
              </a:rPr>
              <a:t>blz</a:t>
            </a:r>
            <a:r>
              <a:rPr lang="nl-NL" b="1" dirty="0">
                <a:solidFill>
                  <a:schemeClr val="tx1">
                    <a:lumMod val="65000"/>
                    <a:lumOff val="35000"/>
                  </a:schemeClr>
                </a:solidFill>
              </a:rPr>
              <a:t> 2-3</a:t>
            </a:r>
          </a:p>
        </p:txBody>
      </p:sp>
    </p:spTree>
    <p:extLst>
      <p:ext uri="{BB962C8B-B14F-4D97-AF65-F5344CB8AC3E}">
        <p14:creationId xmlns:p14="http://schemas.microsoft.com/office/powerpoint/2010/main" val="13297865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body" idx="1"/>
          </p:nvPr>
        </p:nvSpPr>
        <p:spPr>
          <a:xfrm>
            <a:off x="2230581" y="673100"/>
            <a:ext cx="9518073" cy="5511799"/>
          </a:xfrm>
          <a:prstGeom prst="rect">
            <a:avLst/>
          </a:prstGeom>
        </p:spPr>
        <p:txBody>
          <a:bodyPr>
            <a:normAutofit fontScale="85000" lnSpcReduction="20000"/>
          </a:bodyPr>
          <a:lstStyle/>
          <a:p>
            <a:pPr marL="118939" indent="-118939" defTabSz="303956">
              <a:lnSpc>
                <a:spcPct val="120000"/>
              </a:lnSpc>
              <a:spcBef>
                <a:spcPts val="2180"/>
              </a:spcBef>
              <a:buClr>
                <a:srgbClr val="C00000"/>
              </a:buClr>
              <a:buSzPct val="100000"/>
              <a:buAutoNum type="arabicPeriod" startAt="4"/>
              <a:defRPr sz="2664"/>
            </a:pPr>
            <a:r>
              <a:rPr b="1" dirty="0">
                <a:solidFill>
                  <a:srgbClr val="C00000"/>
                </a:solidFill>
              </a:rPr>
              <a:t> </a:t>
            </a:r>
            <a:r>
              <a:rPr lang="nl-NL" sz="3000" b="1" dirty="0">
                <a:solidFill>
                  <a:srgbClr val="C00000"/>
                </a:solidFill>
                <a:latin typeface="Gill Sans"/>
                <a:ea typeface="Gill Sans"/>
                <a:cs typeface="Gill Sans"/>
                <a:sym typeface="Gill Sans"/>
              </a:rPr>
              <a:t>Wet betreffende beschermingsregeling voor handelingsonbekwame personen. (juni 2014). </a:t>
            </a:r>
            <a:br>
              <a:rPr lang="nl-NL" b="1" dirty="0">
                <a:solidFill>
                  <a:srgbClr val="FF2600"/>
                </a:solidFill>
                <a:latin typeface="Gill Sans"/>
                <a:ea typeface="Gill Sans"/>
                <a:cs typeface="Gill Sans"/>
                <a:sym typeface="Gill Sans"/>
              </a:rPr>
            </a:br>
            <a:r>
              <a:rPr lang="nl-NL" dirty="0">
                <a:solidFill>
                  <a:schemeClr val="tx2"/>
                </a:solidFill>
                <a:latin typeface="Gill Sans"/>
                <a:ea typeface="Gill Sans"/>
                <a:cs typeface="Gill Sans"/>
                <a:sym typeface="Gill Sans"/>
              </a:rPr>
              <a:t>I.g.v. handelingsonbekwaamheid:  vrederechter        bewindvoerder aanstellen voor </a:t>
            </a:r>
            <a:r>
              <a:rPr lang="nl-NL" b="1" dirty="0">
                <a:solidFill>
                  <a:schemeClr val="tx2"/>
                </a:solidFill>
                <a:latin typeface="Gill Sans"/>
                <a:ea typeface="Gill Sans"/>
                <a:cs typeface="Gill Sans"/>
                <a:sym typeface="Gill Sans"/>
              </a:rPr>
              <a:t>beheer vermogen </a:t>
            </a:r>
            <a:r>
              <a:rPr lang="nl-NL" dirty="0">
                <a:solidFill>
                  <a:schemeClr val="tx2"/>
                </a:solidFill>
                <a:latin typeface="Gill Sans"/>
                <a:ea typeface="Gill Sans"/>
                <a:cs typeface="Gill Sans"/>
                <a:sym typeface="Gill Sans"/>
              </a:rPr>
              <a:t>en evt. voor de </a:t>
            </a:r>
            <a:r>
              <a:rPr lang="nl-NL" b="1" dirty="0">
                <a:solidFill>
                  <a:schemeClr val="tx2"/>
                </a:solidFill>
                <a:latin typeface="Gill Sans"/>
                <a:ea typeface="Gill Sans"/>
                <a:cs typeface="Gill Sans"/>
                <a:sym typeface="Gill Sans"/>
              </a:rPr>
              <a:t>persoonsgebonden rechten </a:t>
            </a:r>
            <a:r>
              <a:rPr lang="nl-NL" dirty="0">
                <a:solidFill>
                  <a:schemeClr val="tx2"/>
                </a:solidFill>
                <a:latin typeface="Gill Sans"/>
                <a:ea typeface="Gill Sans"/>
                <a:cs typeface="Gill Sans"/>
                <a:sym typeface="Gill Sans"/>
              </a:rPr>
              <a:t>(bewindvoerder over de persoon). </a:t>
            </a:r>
            <a:br>
              <a:rPr lang="nl-NL" dirty="0">
                <a:solidFill>
                  <a:schemeClr val="tx2"/>
                </a:solidFill>
                <a:latin typeface="Gill Sans"/>
                <a:ea typeface="Gill Sans"/>
                <a:cs typeface="Gill Sans"/>
                <a:sym typeface="Gill Sans"/>
              </a:rPr>
            </a:br>
            <a:r>
              <a:rPr lang="nl-NL" b="1" i="1" dirty="0">
                <a:solidFill>
                  <a:srgbClr val="0070C0"/>
                </a:solidFill>
                <a:latin typeface="Gill Sans"/>
                <a:ea typeface="Gill Sans"/>
                <a:cs typeface="Gill Sans"/>
                <a:sym typeface="Gill Sans"/>
              </a:rPr>
              <a:t>De vrederechter moet rekening houden met iemands resterende bekwaamheden </a:t>
            </a:r>
            <a:r>
              <a:rPr lang="nl-NL" b="1" dirty="0">
                <a:solidFill>
                  <a:srgbClr val="0070C0"/>
                </a:solidFill>
                <a:latin typeface="Gill Sans"/>
                <a:ea typeface="Gill Sans"/>
                <a:cs typeface="Gill Sans"/>
                <a:sym typeface="Gill Sans"/>
              </a:rPr>
              <a:t>(= maatwerk). </a:t>
            </a:r>
            <a:br>
              <a:rPr lang="nl-NL" dirty="0">
                <a:solidFill>
                  <a:schemeClr val="tx2"/>
                </a:solidFill>
                <a:latin typeface="Gill Sans"/>
                <a:ea typeface="Gill Sans"/>
                <a:cs typeface="Gill Sans"/>
                <a:sym typeface="Gill Sans"/>
              </a:rPr>
            </a:br>
            <a:br>
              <a:rPr lang="nl-NL" dirty="0">
                <a:solidFill>
                  <a:schemeClr val="tx2"/>
                </a:solidFill>
                <a:latin typeface="Gill Sans"/>
                <a:ea typeface="Gill Sans"/>
                <a:cs typeface="Gill Sans"/>
                <a:sym typeface="Gill Sans"/>
              </a:rPr>
            </a:br>
            <a:r>
              <a:rPr lang="nl-NL" dirty="0">
                <a:solidFill>
                  <a:schemeClr val="tx2"/>
                </a:solidFill>
                <a:latin typeface="Gill Sans"/>
                <a:ea typeface="Gill Sans"/>
                <a:cs typeface="Gill Sans"/>
                <a:sym typeface="Gill Sans"/>
              </a:rPr>
              <a:t>			</a:t>
            </a:r>
            <a:r>
              <a:rPr lang="nl-NL" b="1" i="1" dirty="0">
                <a:solidFill>
                  <a:schemeClr val="tx2"/>
                </a:solidFill>
                <a:latin typeface="Gill Sans"/>
                <a:ea typeface="Gill Sans"/>
                <a:cs typeface="Gill Sans"/>
                <a:sym typeface="Gill Sans"/>
              </a:rPr>
              <a:t>De persoon blijft bekwaam voor de zaken waarvoor hij/zij 						niet expliciet onbekwaam werd verklaart </a:t>
            </a:r>
          </a:p>
          <a:p>
            <a:pPr marL="0" indent="0" defTabSz="303956">
              <a:lnSpc>
                <a:spcPct val="120000"/>
              </a:lnSpc>
              <a:spcBef>
                <a:spcPts val="2180"/>
              </a:spcBef>
              <a:buClr>
                <a:srgbClr val="C00000"/>
              </a:buClr>
              <a:buSzPct val="100000"/>
              <a:buNone/>
              <a:defRPr sz="2664"/>
            </a:pPr>
            <a:r>
              <a:rPr lang="nl-BE" b="1" i="1" dirty="0">
                <a:solidFill>
                  <a:srgbClr val="0070C0"/>
                </a:solidFill>
                <a:latin typeface="Gill Sans"/>
                <a:ea typeface="Gill Sans"/>
                <a:cs typeface="Gill Sans"/>
                <a:sym typeface="Gill Sans"/>
              </a:rPr>
              <a:t>		Uitgesloten van bijstand of bewindvoering over de persoon</a:t>
            </a:r>
            <a:r>
              <a:rPr lang="nl-BE" i="1" dirty="0">
                <a:solidFill>
                  <a:srgbClr val="0070C0"/>
                </a:solidFill>
                <a:latin typeface="Gill Sans"/>
                <a:ea typeface="Gill Sans"/>
                <a:cs typeface="Gill Sans"/>
                <a:sym typeface="Gill Sans"/>
              </a:rPr>
              <a:t> </a:t>
            </a:r>
            <a:r>
              <a:rPr lang="nl-BE" dirty="0">
                <a:solidFill>
                  <a:srgbClr val="0433FF"/>
                </a:solidFill>
                <a:latin typeface="Gill Sans"/>
                <a:ea typeface="Gill Sans"/>
                <a:cs typeface="Gill Sans"/>
                <a:sym typeface="Gill Sans"/>
              </a:rPr>
              <a:t>:</a:t>
            </a:r>
            <a:r>
              <a:rPr lang="nl-BE" dirty="0">
                <a:solidFill>
                  <a:srgbClr val="424242"/>
                </a:solidFill>
                <a:latin typeface="Gill Sans"/>
                <a:ea typeface="Gill Sans"/>
                <a:cs typeface="Gill Sans"/>
                <a:sym typeface="Gill Sans"/>
              </a:rPr>
              <a:t> 			</a:t>
            </a:r>
            <a:r>
              <a:rPr lang="nl-BE" dirty="0">
                <a:solidFill>
                  <a:schemeClr val="tx2"/>
                </a:solidFill>
                <a:latin typeface="Gill Sans"/>
                <a:ea typeface="Gill Sans"/>
                <a:cs typeface="Gill Sans"/>
                <a:sym typeface="Gill Sans"/>
              </a:rPr>
              <a:t>euthanasie, abortus, etc. </a:t>
            </a:r>
          </a:p>
          <a:p>
            <a:pPr marL="2517271" lvl="5" indent="-457200" defTabSz="303956">
              <a:lnSpc>
                <a:spcPct val="120000"/>
              </a:lnSpc>
              <a:spcBef>
                <a:spcPts val="2180"/>
              </a:spcBef>
              <a:buSzPct val="100000"/>
              <a:buFont typeface="Systeemlettertype regulier"/>
              <a:buChar char="-"/>
              <a:defRPr sz="2664"/>
            </a:pPr>
            <a:r>
              <a:rPr lang="nl-BE" sz="3800" b="1" i="1" dirty="0">
                <a:solidFill>
                  <a:schemeClr val="tx2"/>
                </a:solidFill>
              </a:rPr>
              <a:t>Zorgvolmacht (registratie griffie)</a:t>
            </a:r>
            <a:endParaRPr lang="nl-BE" sz="3800" b="1" dirty="0">
              <a:solidFill>
                <a:schemeClr val="tx2"/>
              </a:solidFill>
            </a:endParaRPr>
          </a:p>
          <a:p>
            <a:pPr marL="0" indent="0" defTabSz="303956">
              <a:lnSpc>
                <a:spcPct val="120000"/>
              </a:lnSpc>
              <a:spcBef>
                <a:spcPts val="2180"/>
              </a:spcBef>
              <a:buClr>
                <a:srgbClr val="FF0000"/>
              </a:buClr>
              <a:buSzPct val="100000"/>
              <a:buNone/>
              <a:defRPr sz="2664"/>
            </a:pPr>
            <a:endParaRPr lang="nl-NL" dirty="0">
              <a:solidFill>
                <a:schemeClr val="tx2"/>
              </a:solidFill>
              <a:latin typeface="Gill Sans"/>
              <a:ea typeface="Gill Sans"/>
              <a:cs typeface="Gill Sans"/>
              <a:sym typeface="Gill Sans"/>
            </a:endParaRPr>
          </a:p>
        </p:txBody>
      </p:sp>
      <p:pic>
        <p:nvPicPr>
          <p:cNvPr id="3" name="Afbeelding 2">
            <a:extLst>
              <a:ext uri="{FF2B5EF4-FFF2-40B4-BE49-F238E27FC236}">
                <a16:creationId xmlns:a16="http://schemas.microsoft.com/office/drawing/2014/main" id="{73080A17-422F-6E4A-A407-D99EAA3BF370}"/>
              </a:ext>
            </a:extLst>
          </p:cNvPr>
          <p:cNvPicPr>
            <a:picLocks noChangeAspect="1"/>
          </p:cNvPicPr>
          <p:nvPr/>
        </p:nvPicPr>
        <p:blipFill>
          <a:blip r:embed="rId3"/>
          <a:stretch>
            <a:fillRect/>
          </a:stretch>
        </p:blipFill>
        <p:spPr>
          <a:xfrm>
            <a:off x="0" y="-1"/>
            <a:ext cx="1929502" cy="6858000"/>
          </a:xfrm>
          <a:prstGeom prst="rect">
            <a:avLst/>
          </a:prstGeom>
        </p:spPr>
      </p:pic>
      <p:pic>
        <p:nvPicPr>
          <p:cNvPr id="4" name="Afbeelding 3">
            <a:extLst>
              <a:ext uri="{FF2B5EF4-FFF2-40B4-BE49-F238E27FC236}">
                <a16:creationId xmlns:a16="http://schemas.microsoft.com/office/drawing/2014/main" id="{3E931143-D2A7-FCE3-BA26-9F08E2424802}"/>
              </a:ext>
            </a:extLst>
          </p:cNvPr>
          <p:cNvPicPr>
            <a:picLocks noChangeAspect="1"/>
          </p:cNvPicPr>
          <p:nvPr/>
        </p:nvPicPr>
        <p:blipFill>
          <a:blip r:embed="rId4"/>
          <a:stretch>
            <a:fillRect/>
          </a:stretch>
        </p:blipFill>
        <p:spPr>
          <a:xfrm>
            <a:off x="2230581" y="3682470"/>
            <a:ext cx="950271" cy="795403"/>
          </a:xfrm>
          <a:prstGeom prst="rect">
            <a:avLst/>
          </a:prstGeom>
        </p:spPr>
      </p:pic>
      <p:sp>
        <p:nvSpPr>
          <p:cNvPr id="8" name="Tekstvak 7">
            <a:extLst>
              <a:ext uri="{FF2B5EF4-FFF2-40B4-BE49-F238E27FC236}">
                <a16:creationId xmlns:a16="http://schemas.microsoft.com/office/drawing/2014/main" id="{A8DD9282-1064-18D1-ECE3-65D48C5C08D0}"/>
              </a:ext>
            </a:extLst>
          </p:cNvPr>
          <p:cNvSpPr txBox="1"/>
          <p:nvPr/>
        </p:nvSpPr>
        <p:spPr>
          <a:xfrm>
            <a:off x="7386638" y="6600825"/>
            <a:ext cx="184731" cy="369332"/>
          </a:xfrm>
          <a:prstGeom prst="rect">
            <a:avLst/>
          </a:prstGeom>
          <a:noFill/>
        </p:spPr>
        <p:txBody>
          <a:bodyPr wrap="none" rtlCol="0">
            <a:spAutoFit/>
          </a:bodyPr>
          <a:lstStyle/>
          <a:p>
            <a:endParaRPr lang="nl-NL" dirty="0"/>
          </a:p>
        </p:txBody>
      </p:sp>
      <p:cxnSp>
        <p:nvCxnSpPr>
          <p:cNvPr id="5" name="Rechte verbindingslijn met pijl 4">
            <a:extLst>
              <a:ext uri="{FF2B5EF4-FFF2-40B4-BE49-F238E27FC236}">
                <a16:creationId xmlns:a16="http://schemas.microsoft.com/office/drawing/2014/main" id="{33E4E0E6-215D-FBAE-157B-D9F1D4404B5C}"/>
              </a:ext>
            </a:extLst>
          </p:cNvPr>
          <p:cNvCxnSpPr>
            <a:cxnSpLocks/>
          </p:cNvCxnSpPr>
          <p:nvPr/>
        </p:nvCxnSpPr>
        <p:spPr>
          <a:xfrm>
            <a:off x="7958138" y="1728788"/>
            <a:ext cx="457200" cy="0"/>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41895"/>
      </p:ext>
    </p:extLst>
  </p:cSld>
  <p:clrMapOvr>
    <a:masterClrMapping/>
  </p:clrMapOvr>
  <p:transition spd="slow"/>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weejaarlijks rapport parlement feb 2017 kopie" id="{3BE50B34-E922-D941-8062-11A6B0AA12E1}" vid="{FE335CC0-62D7-8D45-9387-B9D05FF4DB2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8845</Words>
  <Application>Microsoft Office PowerPoint</Application>
  <PresentationFormat>Breedbeeld</PresentationFormat>
  <Paragraphs>615</Paragraphs>
  <Slides>60</Slides>
  <Notes>55</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60</vt:i4>
      </vt:variant>
    </vt:vector>
  </HeadingPairs>
  <TitlesOfParts>
    <vt:vector size="73" baseType="lpstr">
      <vt:lpstr>Arial</vt:lpstr>
      <vt:lpstr>Calibri</vt:lpstr>
      <vt:lpstr>Calibri Light</vt:lpstr>
      <vt:lpstr>Gill Sans</vt:lpstr>
      <vt:lpstr>Gill Sans MT</vt:lpstr>
      <vt:lpstr>IsidoraSans-Medium</vt:lpstr>
      <vt:lpstr>Lato</vt:lpstr>
      <vt:lpstr>Open Sans</vt:lpstr>
      <vt:lpstr>Systeemlettertype regulier</vt:lpstr>
      <vt:lpstr>Tinos</vt:lpstr>
      <vt:lpstr>Verdana</vt:lpstr>
      <vt:lpstr>Wingdings</vt:lpstr>
      <vt:lpstr>Thème Office</vt:lpstr>
      <vt:lpstr>PowerPoint-presentatie</vt:lpstr>
      <vt:lpstr>Wetgeving in verband wilsverklaringen en zorgvolmachten</vt:lpstr>
      <vt:lpstr>1. Wet patiëntenrechten (2002 – 2004 - 2024)</vt:lpstr>
      <vt:lpstr>1. Wet patiëntenrechten</vt:lpstr>
      <vt:lpstr>PowerPoint-presentatie</vt:lpstr>
      <vt:lpstr>PowerPoint-presentatie</vt:lpstr>
      <vt:lpstr>PowerPoint-presentatie</vt:lpstr>
      <vt:lpstr>PowerPoint-presentatie</vt:lpstr>
      <vt:lpstr>PowerPoint-presentatie</vt:lpstr>
      <vt:lpstr>De wilsverklaringen1</vt:lpstr>
      <vt:lpstr>PowerPoint-presentatie</vt:lpstr>
      <vt:lpstr> Negatieve wilsverklaring = therapiebeperking !!! </vt:lpstr>
      <vt:lpstr>PowerPoint-presentatie</vt:lpstr>
      <vt:lpstr>PowerPoint-presentatie</vt:lpstr>
      <vt:lpstr>PowerPoint-presentatie</vt:lpstr>
      <vt:lpstr>Taak van de vertegenwoordiger</vt:lpstr>
      <vt:lpstr>PowerPoint-presentatie</vt:lpstr>
      <vt:lpstr>PowerPoint-presentatie</vt:lpstr>
      <vt:lpstr>Wat als er geen  negatieve wilsverklaring is? Wie vertegenwoordigt dan de patiënt? Moeten artsen daarmede rekening houden? </vt:lpstr>
      <vt:lpstr>PowerPoint-presentatie</vt:lpstr>
      <vt:lpstr>De bevoegdheid van de vertegenwoordiger.</vt:lpstr>
      <vt:lpstr>PowerPoint-presentatie</vt:lpstr>
      <vt:lpstr>PowerPoint-presentatie</vt:lpstr>
      <vt:lpstr>PowerPoint-presentatie</vt:lpstr>
      <vt:lpstr>2. De wet palliatieve zorg (wet 2002 – 2016)</vt:lpstr>
      <vt:lpstr>Palliatieve ‘continue diepe’ sedatie = ultieme symptoombestrijding </vt:lpstr>
      <vt:lpstr>Wet euthanasie (2002 – 2016 – 2020 - 2024)</vt:lpstr>
      <vt:lpstr>1. De ‘voorafgaande’ wilsverklaring euthanasie1</vt:lpstr>
      <vt:lpstr>PowerPoint-presentatie</vt:lpstr>
      <vt:lpstr>Voorbeeld</vt:lpstr>
      <vt:lpstr>‘Actueel’ euthanasieverzoek = verzoek van een wilsbekwame patiënt</vt:lpstr>
      <vt:lpstr>‘Actueel’ euthanasieverzoek = verzoek van een wils(handelings)bekwame patiënt</vt:lpstr>
      <vt:lpstr>De procedurele voorwaarden</vt:lpstr>
      <vt:lpstr>De procedurele voorwaarden</vt:lpstr>
      <vt:lpstr>PowerPoint-presentatie</vt:lpstr>
      <vt:lpstr>Het aantal registraties tussen 2002 – 2024 N = 37.593</vt:lpstr>
      <vt:lpstr>PowerPoint-presentatie</vt:lpstr>
      <vt:lpstr>PowerPoint-presentatie</vt:lpstr>
      <vt:lpstr>PowerPoint-presentatie</vt:lpstr>
      <vt:lpstr>PowerPoint-presentatie</vt:lpstr>
      <vt:lpstr>PowerPoint-presentatie</vt:lpstr>
      <vt:lpstr>PowerPoint-presentatie</vt:lpstr>
      <vt:lpstr>PowerPoint-presentatie</vt:lpstr>
      <vt:lpstr>Dementiële syndromen =  definitieve wilsonbekwaamheid</vt:lpstr>
      <vt:lpstr>Kenmerken van een langzaam ontwikkelend dementieel syndroom1 1,2.</vt:lpstr>
      <vt:lpstr>Voorbeeld:  langzaam ontwikkelende definitieve wilsonbekwaamheid.</vt:lpstr>
      <vt:lpstr>Samenvatting EU-wet</vt:lpstr>
      <vt:lpstr>PowerPoint-presentatie</vt:lpstr>
      <vt:lpstr>PowerPoint-presentatie</vt:lpstr>
      <vt:lpstr>Verklaring inzake de wijze van teraardebestelling = laatste wilsbeschikking</vt:lpstr>
      <vt:lpstr>PowerPoint-presentatie</vt:lpstr>
      <vt:lpstr>Verklaring orgaan-, weefsel-, en celdonatie (1986 - 2020)</vt:lpstr>
      <vt:lpstr>Lichaam schenken aan de wetenschap</vt:lpstr>
      <vt:lpstr>PowerPoint-presentatie</vt:lpstr>
      <vt:lpstr>PowerPoint-presentatie</vt:lpstr>
      <vt:lpstr>PowerPoint-presentatie</vt:lpstr>
      <vt:lpstr>PowerPoint-presentatie</vt:lpstr>
      <vt:lpstr>Besluit</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Luc Proot</dc:creator>
  <cp:keywords/>
  <dc:description/>
  <cp:lastModifiedBy>BAERT Roland</cp:lastModifiedBy>
  <cp:revision>1424</cp:revision>
  <dcterms:created xsi:type="dcterms:W3CDTF">2019-08-26T15:42:33Z</dcterms:created>
  <dcterms:modified xsi:type="dcterms:W3CDTF">2025-12-16T09:22:35Z</dcterms:modified>
  <cp:category/>
</cp:coreProperties>
</file>